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7"/>
  </p:notesMasterIdLst>
  <p:sldIdLst>
    <p:sldId id="299" r:id="rId2"/>
    <p:sldId id="275" r:id="rId3"/>
    <p:sldId id="307" r:id="rId4"/>
    <p:sldId id="302" r:id="rId5"/>
    <p:sldId id="272" r:id="rId6"/>
  </p:sldIdLst>
  <p:sldSz cx="12192000" cy="6858000"/>
  <p:notesSz cx="9601200" cy="7315200"/>
  <p:custDataLst>
    <p:tags r:id="rId8"/>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7330"/>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179" autoAdjust="0"/>
    <p:restoredTop sz="81905" autoAdjust="0"/>
  </p:normalViewPr>
  <p:slideViewPr>
    <p:cSldViewPr snapToGrid="0" showGuides="1">
      <p:cViewPr varScale="1">
        <p:scale>
          <a:sx n="104" d="100"/>
          <a:sy n="104" d="100"/>
        </p:scale>
        <p:origin x="1336" y="96"/>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3828"/>
    </p:cViewPr>
  </p:sorterViewPr>
  <p:notesViewPr>
    <p:cSldViewPr snapToGrid="0" showGuides="1">
      <p:cViewPr varScale="1">
        <p:scale>
          <a:sx n="97" d="100"/>
          <a:sy n="97" d="100"/>
        </p:scale>
        <p:origin x="2700" y="84"/>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tags" Target="tags/tag1.xml"/><Relationship Id="rId3" Type="http://schemas.openxmlformats.org/officeDocument/2006/relationships/slide" Target="slides/slide2.xml"/><Relationship Id="rId7" Type="http://schemas.openxmlformats.org/officeDocument/2006/relationships/notesMaster" Target="notesMasters/notesMaster1.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CCACEC2-F4BE-4710-AFD9-BA2674ECF4D7}"/>
              </a:ext>
            </a:extLst>
          </p:cNvPr>
          <p:cNvSpPr/>
          <p:nvPr/>
        </p:nvSpPr>
        <p:spPr>
          <a:xfrm>
            <a:off x="206406" y="488458"/>
            <a:ext cx="7214687" cy="411989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2" name="Header Placeholder 1"/>
          <p:cNvSpPr>
            <a:spLocks noGrp="1"/>
          </p:cNvSpPr>
          <p:nvPr>
            <p:ph type="hdr" sz="quarter"/>
          </p:nvPr>
        </p:nvSpPr>
        <p:spPr>
          <a:xfrm>
            <a:off x="0" y="1"/>
            <a:ext cx="4160520" cy="367030"/>
          </a:xfrm>
          <a:prstGeom prst="rect">
            <a:avLst/>
          </a:prstGeom>
        </p:spPr>
        <p:txBody>
          <a:bodyPr vert="horz" lIns="96661" tIns="48331" rIns="96661" bIns="48331" rtlCol="0"/>
          <a:lstStyle>
            <a:lvl1pPr algn="l">
              <a:defRPr sz="1300"/>
            </a:lvl1pPr>
          </a:lstStyle>
          <a:p>
            <a:endParaRPr lang="es-ES"/>
          </a:p>
        </p:txBody>
      </p:sp>
      <p:sp>
        <p:nvSpPr>
          <p:cNvPr id="4" name="Slide Image Placeholder 3"/>
          <p:cNvSpPr>
            <a:spLocks noGrp="1" noRot="1" noChangeAspect="1"/>
          </p:cNvSpPr>
          <p:nvPr>
            <p:ph type="sldImg" idx="2"/>
          </p:nvPr>
        </p:nvSpPr>
        <p:spPr>
          <a:xfrm>
            <a:off x="197751" y="477448"/>
            <a:ext cx="7326312" cy="4122738"/>
          </a:xfrm>
          <a:prstGeom prst="rect">
            <a:avLst/>
          </a:prstGeom>
          <a:noFill/>
          <a:ln w="12700">
            <a:solidFill>
              <a:prstClr val="black"/>
            </a:solidFill>
          </a:ln>
        </p:spPr>
        <p:txBody>
          <a:bodyPr vert="horz" lIns="96661" tIns="48331" rIns="96661" bIns="48331" rtlCol="0" anchor="ctr"/>
          <a:lstStyle/>
          <a:p>
            <a:endParaRPr lang="es-ES"/>
          </a:p>
        </p:txBody>
      </p:sp>
      <p:sp>
        <p:nvSpPr>
          <p:cNvPr id="5" name="Notes Placeholder 4"/>
          <p:cNvSpPr>
            <a:spLocks noGrp="1"/>
          </p:cNvSpPr>
          <p:nvPr>
            <p:ph type="body" sz="quarter" idx="3"/>
          </p:nvPr>
        </p:nvSpPr>
        <p:spPr>
          <a:xfrm>
            <a:off x="206407" y="5025968"/>
            <a:ext cx="7214687" cy="2197490"/>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Rectangle 5">
            <a:extLst>
              <a:ext uri="{FF2B5EF4-FFF2-40B4-BE49-F238E27FC236}">
                <a16:creationId xmlns:a16="http://schemas.microsoft.com/office/drawing/2014/main" id="{A2DEEEB9-6814-4149-8035-C83C92EB3A61}"/>
              </a:ext>
            </a:extLst>
          </p:cNvPr>
          <p:cNvSpPr/>
          <p:nvPr/>
        </p:nvSpPr>
        <p:spPr>
          <a:xfrm>
            <a:off x="0" y="2"/>
            <a:ext cx="9601200"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8" name="TextBox 7">
            <a:extLst>
              <a:ext uri="{FF2B5EF4-FFF2-40B4-BE49-F238E27FC236}">
                <a16:creationId xmlns:a16="http://schemas.microsoft.com/office/drawing/2014/main" id="{D66DA7DE-23DE-492A-B54B-E714D59AD387}"/>
              </a:ext>
            </a:extLst>
          </p:cNvPr>
          <p:cNvSpPr txBox="1"/>
          <p:nvPr/>
        </p:nvSpPr>
        <p:spPr>
          <a:xfrm>
            <a:off x="149723" y="0"/>
            <a:ext cx="7685712" cy="301090"/>
          </a:xfrm>
          <a:prstGeom prst="rect">
            <a:avLst/>
          </a:prstGeom>
          <a:noFill/>
        </p:spPr>
        <p:txBody>
          <a:bodyPr wrap="square" lIns="102180" tIns="51091" rIns="102180" bIns="51091" rtlCol="0">
            <a:spAutoFit/>
          </a:bodyPr>
          <a:lstStyle/>
          <a:p>
            <a:r>
              <a:rPr lang="es-ES" sz="1300">
                <a:solidFill>
                  <a:srgbClr val="2196F3"/>
                </a:solidFill>
                <a:latin typeface="Rubik" pitchFamily="2" charset="-79"/>
                <a:cs typeface="Rubik" pitchFamily="2" charset="-79"/>
              </a:rPr>
              <a:t>Course</a:t>
            </a:r>
            <a:r>
              <a:rPr lang="es-ES" sz="1300">
                <a:latin typeface="Rubik" pitchFamily="2" charset="-79"/>
                <a:cs typeface="Rubik" pitchFamily="2" charset="-79"/>
              </a:rPr>
              <a:t>: Introduction to DHIS2 – </a:t>
            </a:r>
            <a:r>
              <a:rPr lang="es-ES" sz="1300">
                <a:solidFill>
                  <a:srgbClr val="2196F3"/>
                </a:solidFill>
                <a:latin typeface="Rubik" pitchFamily="2" charset="-79"/>
                <a:cs typeface="Rubik" pitchFamily="2" charset="-79"/>
              </a:rPr>
              <a:t>Lesson</a:t>
            </a:r>
            <a:r>
              <a:rPr lang="es-ES" sz="1300">
                <a:latin typeface="Rubik" pitchFamily="2" charset="-79"/>
                <a:cs typeface="Rubik" pitchFamily="2" charset="-79"/>
              </a:rPr>
              <a:t>: How Are Data Analyzed and Interpreted in DHIS2? </a:t>
            </a:r>
          </a:p>
        </p:txBody>
      </p:sp>
      <p:sp>
        <p:nvSpPr>
          <p:cNvPr id="9" name="Slide Number Placeholder 6">
            <a:extLst>
              <a:ext uri="{FF2B5EF4-FFF2-40B4-BE49-F238E27FC236}">
                <a16:creationId xmlns:a16="http://schemas.microsoft.com/office/drawing/2014/main" id="{9A8D6042-C1D7-4514-AAF1-3984DB774B3A}"/>
              </a:ext>
            </a:extLst>
          </p:cNvPr>
          <p:cNvSpPr txBox="1">
            <a:spLocks/>
          </p:cNvSpPr>
          <p:nvPr/>
        </p:nvSpPr>
        <p:spPr>
          <a:xfrm>
            <a:off x="8711387" y="2"/>
            <a:ext cx="866053" cy="297654"/>
          </a:xfrm>
          <a:prstGeom prst="rect">
            <a:avLst/>
          </a:prstGeom>
        </p:spPr>
        <p:txBody>
          <a:bodyPr vert="horz" lIns="102180" tIns="51091" rIns="102180" bIns="51091" rtlCol="0" anchor="b"/>
          <a:lstStyle>
            <a:defPPr>
              <a:defRPr lang="es-ES"/>
            </a:defPPr>
            <a:lvl1pPr marL="0" algn="r" defTabSz="914400" rtl="0" eaLnBrk="1" latinLnBrk="0" hangingPunct="1">
              <a:defRPr sz="1300" kern="1200">
                <a:solidFill>
                  <a:schemeClr val="tx1"/>
                </a:solidFill>
                <a:latin typeface="Rubik Medium" pitchFamily="2" charset="-79"/>
                <a:ea typeface="+mn-ea"/>
                <a:cs typeface="Rubik Medium" pitchFamily="2" charset="-79"/>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A9EAA7-6341-4A26-8261-213BB66666A9}" type="slidenum">
              <a:rPr lang="es-ES" smtClean="0"/>
              <a:pPr/>
              <a:t>‹#›</a:t>
            </a:fld>
            <a:endParaRPr lang="es-ES"/>
          </a:p>
        </p:txBody>
      </p:sp>
      <p:sp>
        <p:nvSpPr>
          <p:cNvPr id="11" name="Rectangle 10">
            <a:extLst>
              <a:ext uri="{FF2B5EF4-FFF2-40B4-BE49-F238E27FC236}">
                <a16:creationId xmlns:a16="http://schemas.microsoft.com/office/drawing/2014/main" id="{21E1E2C7-E618-4647-AF4B-445C22AD68EE}"/>
              </a:ext>
            </a:extLst>
          </p:cNvPr>
          <p:cNvSpPr/>
          <p:nvPr/>
        </p:nvSpPr>
        <p:spPr>
          <a:xfrm>
            <a:off x="0" y="4665222"/>
            <a:ext cx="7421093"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    Narration</a:t>
            </a:r>
          </a:p>
        </p:txBody>
      </p:sp>
      <p:sp>
        <p:nvSpPr>
          <p:cNvPr id="12" name="Rectangle 11">
            <a:extLst>
              <a:ext uri="{FF2B5EF4-FFF2-40B4-BE49-F238E27FC236}">
                <a16:creationId xmlns:a16="http://schemas.microsoft.com/office/drawing/2014/main" id="{78A64629-6DAD-4F18-B0B5-2256D035C8EB}"/>
              </a:ext>
            </a:extLst>
          </p:cNvPr>
          <p:cNvSpPr/>
          <p:nvPr/>
        </p:nvSpPr>
        <p:spPr>
          <a:xfrm>
            <a:off x="7421093" y="479039"/>
            <a:ext cx="2180107"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My notes</a:t>
            </a:r>
          </a:p>
        </p:txBody>
      </p:sp>
      <p:cxnSp>
        <p:nvCxnSpPr>
          <p:cNvPr id="13" name="Straight Connector 12">
            <a:extLst>
              <a:ext uri="{FF2B5EF4-FFF2-40B4-BE49-F238E27FC236}">
                <a16:creationId xmlns:a16="http://schemas.microsoft.com/office/drawing/2014/main" id="{D6DE7C78-F4D7-42AA-9580-0F91F1A9B32A}"/>
              </a:ext>
            </a:extLst>
          </p:cNvPr>
          <p:cNvCxnSpPr>
            <a:cxnSpLocks/>
          </p:cNvCxnSpPr>
          <p:nvPr/>
        </p:nvCxnSpPr>
        <p:spPr>
          <a:xfrm>
            <a:off x="7660760" y="1124729"/>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3337898-A120-4A0C-BF8B-CC34DDAFD200}"/>
              </a:ext>
            </a:extLst>
          </p:cNvPr>
          <p:cNvCxnSpPr>
            <a:cxnSpLocks/>
          </p:cNvCxnSpPr>
          <p:nvPr/>
        </p:nvCxnSpPr>
        <p:spPr>
          <a:xfrm>
            <a:off x="7660760" y="1478075"/>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B224F92-25A2-471D-BD0E-E3E52B9F52B5}"/>
              </a:ext>
            </a:extLst>
          </p:cNvPr>
          <p:cNvCxnSpPr>
            <a:cxnSpLocks/>
          </p:cNvCxnSpPr>
          <p:nvPr/>
        </p:nvCxnSpPr>
        <p:spPr>
          <a:xfrm>
            <a:off x="7660760" y="183142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A4258BF-7051-40D1-BAD1-A53AD630F69E}"/>
              </a:ext>
            </a:extLst>
          </p:cNvPr>
          <p:cNvCxnSpPr>
            <a:cxnSpLocks/>
          </p:cNvCxnSpPr>
          <p:nvPr/>
        </p:nvCxnSpPr>
        <p:spPr>
          <a:xfrm>
            <a:off x="7660760" y="21847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96D0E96-C383-4573-81AC-34D61AA4931E}"/>
              </a:ext>
            </a:extLst>
          </p:cNvPr>
          <p:cNvCxnSpPr>
            <a:cxnSpLocks/>
          </p:cNvCxnSpPr>
          <p:nvPr/>
        </p:nvCxnSpPr>
        <p:spPr>
          <a:xfrm>
            <a:off x="7660760" y="253811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F821542-9C09-4005-B1DB-CB1E03E00B1B}"/>
              </a:ext>
            </a:extLst>
          </p:cNvPr>
          <p:cNvCxnSpPr>
            <a:cxnSpLocks/>
          </p:cNvCxnSpPr>
          <p:nvPr/>
        </p:nvCxnSpPr>
        <p:spPr>
          <a:xfrm>
            <a:off x="7660760" y="289145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8B2ACF1-29DF-40AD-B20C-831C72309FDE}"/>
              </a:ext>
            </a:extLst>
          </p:cNvPr>
          <p:cNvCxnSpPr>
            <a:cxnSpLocks/>
          </p:cNvCxnSpPr>
          <p:nvPr/>
        </p:nvCxnSpPr>
        <p:spPr>
          <a:xfrm>
            <a:off x="7660760" y="324480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1AC61F4-C69A-419A-BB3F-3D2AA3F32ED5}"/>
              </a:ext>
            </a:extLst>
          </p:cNvPr>
          <p:cNvCxnSpPr>
            <a:cxnSpLocks/>
          </p:cNvCxnSpPr>
          <p:nvPr/>
        </p:nvCxnSpPr>
        <p:spPr>
          <a:xfrm>
            <a:off x="7660760" y="359815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BBCEBA0-710A-4618-B163-E27E1464ADA7}"/>
              </a:ext>
            </a:extLst>
          </p:cNvPr>
          <p:cNvCxnSpPr>
            <a:cxnSpLocks/>
          </p:cNvCxnSpPr>
          <p:nvPr/>
        </p:nvCxnSpPr>
        <p:spPr>
          <a:xfrm>
            <a:off x="7660760" y="3951497"/>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1E3A06D-2693-44C2-9A92-480F61E69C53}"/>
              </a:ext>
            </a:extLst>
          </p:cNvPr>
          <p:cNvCxnSpPr>
            <a:cxnSpLocks/>
          </p:cNvCxnSpPr>
          <p:nvPr/>
        </p:nvCxnSpPr>
        <p:spPr>
          <a:xfrm>
            <a:off x="7660760" y="430484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4EE340E-5C43-4A6D-9F29-36662EBE6BAD}"/>
              </a:ext>
            </a:extLst>
          </p:cNvPr>
          <p:cNvCxnSpPr>
            <a:cxnSpLocks/>
          </p:cNvCxnSpPr>
          <p:nvPr/>
        </p:nvCxnSpPr>
        <p:spPr>
          <a:xfrm>
            <a:off x="7660760" y="465818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02FF042-6CBC-496E-B50B-24B9C7D1BE3D}"/>
              </a:ext>
            </a:extLst>
          </p:cNvPr>
          <p:cNvCxnSpPr>
            <a:cxnSpLocks/>
          </p:cNvCxnSpPr>
          <p:nvPr/>
        </p:nvCxnSpPr>
        <p:spPr>
          <a:xfrm>
            <a:off x="7660760" y="501153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68D5ED3-E957-4261-A3A6-9352AAD6E5A8}"/>
              </a:ext>
            </a:extLst>
          </p:cNvPr>
          <p:cNvCxnSpPr>
            <a:cxnSpLocks/>
          </p:cNvCxnSpPr>
          <p:nvPr/>
        </p:nvCxnSpPr>
        <p:spPr>
          <a:xfrm>
            <a:off x="7660760" y="536488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4154871-E6D6-4200-AB7C-B1335CE01E01}"/>
              </a:ext>
            </a:extLst>
          </p:cNvPr>
          <p:cNvCxnSpPr>
            <a:cxnSpLocks/>
          </p:cNvCxnSpPr>
          <p:nvPr/>
        </p:nvCxnSpPr>
        <p:spPr>
          <a:xfrm>
            <a:off x="7660760" y="571822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FE56B18-9393-42DC-BD8A-FF88E94390AA}"/>
              </a:ext>
            </a:extLst>
          </p:cNvPr>
          <p:cNvCxnSpPr>
            <a:cxnSpLocks/>
          </p:cNvCxnSpPr>
          <p:nvPr/>
        </p:nvCxnSpPr>
        <p:spPr>
          <a:xfrm>
            <a:off x="7660760" y="607157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8CD618D-753E-4247-BF16-E9E4D2323073}"/>
              </a:ext>
            </a:extLst>
          </p:cNvPr>
          <p:cNvCxnSpPr>
            <a:cxnSpLocks/>
          </p:cNvCxnSpPr>
          <p:nvPr/>
        </p:nvCxnSpPr>
        <p:spPr>
          <a:xfrm>
            <a:off x="7660760" y="642491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00017F2-3262-4F04-B1B5-C4040E2BD3F1}"/>
              </a:ext>
            </a:extLst>
          </p:cNvPr>
          <p:cNvCxnSpPr>
            <a:cxnSpLocks/>
          </p:cNvCxnSpPr>
          <p:nvPr/>
        </p:nvCxnSpPr>
        <p:spPr>
          <a:xfrm>
            <a:off x="7660760" y="67782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352747014"/>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txid="53c5ff3b9720eb1204104b5237b96e81">
            <a:r>
              <a:rPr dirty="0" lang="en-US" noProof="0" sz="1200">
                <a:solidFill>
                  <a:srgbClr val="000000"/>
                </a:solidFill>
                <a:sym typeface=""/>
              </a:rPr>
              <a:t>Ce tableau croisé dynamique montre le nombre de vaccins BCG, anti fièvre jaune, EPT, HepB HIB 1 et 3, et MR 1 et 2 par district dans la région Animal de 2017 à 2021.</a:t>
            </a:r>
            <a:r>
              <a:rPr dirty="0" err="1" lang="en-US" noProof="0" sz="1200">
                <a:solidFill>
                  <a:srgbClr val="000000"/>
                </a:solidFill>
                <a:sym typeface=""/>
              </a:rPr>
            </a:r>
            <a:r>
              <a:rPr dirty="0" lang="en-US" noProof="0" sz="1200">
                <a:solidFill>
                  <a:srgbClr val="000000"/>
                </a:solidFill>
                <a:sym typeface=""/>
              </a:rPr>
            </a:r>
          </a:p>
          <a:p>
            <a:endParaRPr dirty="0" lang="en-US" noProof="0" sz="1200">
              <a:solidFill>
                <a:srgbClr val="000000"/>
              </a:solidFill>
              <a:sym typeface=""/>
            </a:endParaRPr>
          </a:p>
          <a:p txid="6d6c00528db968346fb0310cf2595ac6">
            <a:r>
              <a:rPr dirty="0" lang="en-US" noProof="0" sz="1200">
                <a:solidFill>
                  <a:srgbClr val="000000"/>
                </a:solidFill>
                <a:sym typeface=""/>
              </a:rPr>
              <a:t>Mais que se passerait-il si nous voulions personnaliser davantage les options dans le tableau pour changer son apparence, inclure des éléments supplémentaires et ajouter une désagrégation afin d'afficher certaines données plus en détail ?</a:t>
            </a:r>
          </a:p>
          <a:p>
            <a:endParaRPr dirty="0" lang="en-US" noProof="0" sz="1200">
              <a:solidFill>
                <a:srgbClr val="000000"/>
              </a:solidFill>
              <a:sym typeface=""/>
            </a:endParaRPr>
          </a:p>
          <a:p txid="29fcc2b048e2fb4874bad53c5b78cd53">
            <a:r>
              <a:rPr dirty="0" lang="en-US" noProof="0" sz="1200">
                <a:solidFill>
                  <a:srgbClr val="000000"/>
                </a:solidFill>
                <a:sym typeface=""/>
              </a:rPr>
              <a:t>Voyons comment ça fonctionne. Commençons par mettre à jour les options du tableau croisé dynamique.</a:t>
            </a:r>
          </a:p>
        </p:txBody>
      </p:sp>
    </p:spTree>
    <p:extLst>
      <p:ext uri="{BB962C8B-B14F-4D97-AF65-F5344CB8AC3E}">
        <p14:creationId xmlns:p14="http://schemas.microsoft.com/office/powerpoint/2010/main" val="1680069121"/>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45060c762d273f33e617c9a0b0691828">
            <a:r>
              <a:rPr dirty="0" lang="en-US" noProof="0" sz="1200"/>
              <a:t>D'abord, nous devons ouvrir le menu des options en cliquant sur Options dans la barre de menu en haut de l'écran.</a:t>
            </a:r>
          </a:p>
          <a:p>
            <a:endParaRPr dirty="0" lang="en-US" noProof="0" sz="1200"/>
          </a:p>
          <a:p txid="837a459a531199034e09bb24435b8449">
            <a:r>
              <a:rPr dirty="0" lang="en-US" noProof="0" sz="1200"/>
              <a:t>Dans l'onglet Données, cochez les totaux des colonnes pour ajouter une somme de chaque type de vaccination. Ensuite, dans l'onglet Style, nous pouvons ajouter un titre, par exemple 'nombre de vaccinations par district dans la région Animal de 2017 à 2021'. Cliquez ensuite sur Mettre à jour.</a:t>
            </a:r>
          </a:p>
          <a:p>
            <a:endParaRPr dirty="0" lang="en-US" noProof="0" sz="1200"/>
          </a:p>
          <a:p txid="b436c1f2f9ec3994889a21aec166ba11">
            <a:r>
              <a:rPr dirty="0" lang="en-US" noProof="0" sz="1200"/>
              <a:t>Maintenant, nous pouvons voir notre titre affiché en haut du tableau croisé dynamique et le nombre total de doses administrées pour chaque vaccin en bas de chaque colonne.</a:t>
            </a:r>
          </a:p>
          <a:p>
            <a:endParaRPr dirty="0" lang="en-US" noProof="0" sz="1200"/>
          </a:p>
          <a:p txid="4568cbebc0481a7dac01e400a7b92db9">
            <a:r>
              <a:rPr dirty="0" lang="en-US" noProof="0" sz="1200"/>
              <a:t>À l'aide des flèches situées à côté des en-têtes de colonne, vous pouvez trier les colonnes, du nombre le plus bas au nombre le plus élevé ou vice versa. Pour réafficher l'ordre original, il suffit de cliquer une fois de plus.</a:t>
            </a:r>
          </a:p>
          <a:p>
            <a:endParaRPr dirty="0" lang="en-US" noProof="0" sz="1200"/>
          </a:p>
          <a:p txid="87acf9b29132155e0efc5177aa1c7206">
            <a:r>
              <a:rPr dirty="0" lang="en-US" noProof="0" sz="1200"/>
              <a:t>Et si nous voulions afficher les données par district et avoir des sous-catégories dans les lignes qui montrent les données par classification urbaine et rurale ?</a:t>
            </a:r>
          </a:p>
          <a:p>
            <a:endParaRPr dirty="0" lang="en-US" noProof="0" sz="1200"/>
          </a:p>
          <a:p txid="94af02b7779af1bfd768c5d8d580e301">
            <a:r>
              <a:rPr dirty="0" lang="en-US" noProof="0" sz="1200"/>
              <a:t>Pour ce faire, une déségrégation peut être ajoutée au tableau. Dans le volet de gauche, défilons vers le bas jusqu'à votre section de dimension pour trouver la déségrégation.</a:t>
            </a:r>
          </a:p>
          <a:p>
            <a:endParaRPr dirty="0" lang="en-US" noProof="0" sz="1200"/>
          </a:p>
          <a:p txid="c46cd910dca29dc652d643a09b37fef4">
            <a:r>
              <a:rPr dirty="0" lang="en-US" noProof="0" sz="1200"/>
              <a:t>Les points verts signalent les déségrégations associées aux dimensions déjà sélectionnées. Dans ce cas, nous pourrions ajouter IPD/OPD, la propriété, le type et urbain/rural.</a:t>
            </a:r>
          </a:p>
          <a:p>
            <a:endParaRPr dirty="0" lang="en-US" noProof="0" sz="1200"/>
          </a:p>
          <a:p txid="0b89290fab60bf7090dff7e01b902694">
            <a:r>
              <a:rPr dirty="0" lang="en-US" noProof="0" sz="1200"/>
              <a:t>Cliquez sur urbain/rural pour faire apparaître la section de sélection des dimensions. Cliquez sur la double flèche qui pointe vers la droite pour déplacer toutes les options de la gauche vers le champ sélectionné à droite.</a:t>
            </a:r>
          </a:p>
          <a:p>
            <a:endParaRPr dirty="0" lang="en-US" noProof="0" sz="1200"/>
          </a:p>
          <a:p txid="2fbb12ae1f680c60fec243d8ae052d11">
            <a:r>
              <a:rPr dirty="0" lang="en-US" noProof="0" sz="1200"/>
              <a:t>Puisque nous voulons ajouter les déségrégations aux lignes, cliquez sur la flèche qui pointe vers le bas à côté de "ajouter aux colonnes" et sélectionnez "ajouter aux lignes". Les données sont maintenant affichées par district avec des sous-catégories urbain/rural pour chaque district. </a:t>
            </a:r>
          </a:p>
        </p:txBody>
      </p:sp>
    </p:spTree>
    <p:extLst>
      <p:ext uri="{BB962C8B-B14F-4D97-AF65-F5344CB8AC3E}">
        <p14:creationId xmlns:p14="http://schemas.microsoft.com/office/powerpoint/2010/main" val="1308927762"/>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71488"/>
            <a:ext cx="7326312" cy="4121150"/>
          </a:xfrm>
        </p:spPr>
      </p:sp>
      <p:sp>
        <p:nvSpPr>
          <p:cNvPr id="3" name="Notes Placeholder 2"/>
          <p:cNvSpPr>
            <a:spLocks noGrp="1"/>
          </p:cNvSpPr>
          <p:nvPr>
            <p:ph idx="1" type="body"/>
          </p:nvPr>
        </p:nvSpPr>
        <p:spPr/>
        <p:txBody>
          <a:bodyPr bIns="48331" lIns="96661" rIns="96661" rtlCol="0" tIns="48331" vert="horz"/>
          <a:lstStyle/>
          <a:p txid="51931c3ef6955781c69f87d2badb571a">
            <a:pPr rtl="0">
              <a:spcBef>
                <a:spcPts val="0"/>
              </a:spcBef>
              <a:spcAft>
                <a:spcPts val="0"/>
              </a:spcAft>
            </a:pPr>
            <a:r>
              <a:rPr b="0" dirty="0" lang="en-US" sz="1200">
                <a:effectLst/>
              </a:rPr>
              <a:t>En résumé, DHIS2 vous permet de personnaliser davantage votre tableau croisé dynamique, en ajustant les options de tableau supplémentaires et en ajoutant des désagrégations en fonction des dimensions de données sélectionnées pour modifier l'apparence de votre tableau et le mode d'affichage des données.</a:t>
            </a:r>
          </a:p>
        </p:txBody>
      </p:sp>
    </p:spTree>
    <p:extLst>
      <p:ext uri="{BB962C8B-B14F-4D97-AF65-F5344CB8AC3E}">
        <p14:creationId xmlns:p14="http://schemas.microsoft.com/office/powerpoint/2010/main" val="3211509865"/>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n-US" noProof="0"/>
          </a:p>
        </p:txBody>
      </p:sp>
    </p:spTree>
    <p:extLst>
      <p:ext uri="{BB962C8B-B14F-4D97-AF65-F5344CB8AC3E}">
        <p14:creationId xmlns:p14="http://schemas.microsoft.com/office/powerpoint/2010/main" val="133780824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002667027"/>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693" fill="hold"/>
                                        <p:tgtEl>
                                          <p:spTgt spid="6"/>
                                        </p:tgtEl>
                                      </p:cBhvr>
                                    </p:cmd>
                                  </p:childTnLst>
                                </p:cTn>
                              </p:par>
                              <p:par>
                                <p:cTn id="7" presetID="10" presetClass="entr" presetSubtype="0" fill="hold" nodeType="withEffect">
                                  <p:stCondLst>
                                    <p:cond delay="250"/>
                                  </p:stCondLst>
                                  <p:childTnLst>
                                    <p:set>
                                      <p:cBhvr>
                                        <p:cTn id="8" dur="1" fill="hold">
                                          <p:stCondLst>
                                            <p:cond delay="0"/>
                                          </p:stCondLst>
                                        </p:cTn>
                                        <p:tgtEl>
                                          <p:spTgt spid="1026"/>
                                        </p:tgtEl>
                                        <p:attrNameLst>
                                          <p:attrName>style.visibility</p:attrName>
                                        </p:attrNameLst>
                                      </p:cBhvr>
                                      <p:to>
                                        <p:strVal val="visible"/>
                                      </p:to>
                                    </p:set>
                                    <p:animEffect transition="in" filter="fade">
                                      <p:cBhvr>
                                        <p:cTn id="9" dur="500"/>
                                        <p:tgtEl>
                                          <p:spTgt spid="1026"/>
                                        </p:tgtEl>
                                      </p:cBhvr>
                                    </p:animEffect>
                                  </p:childTnLst>
                                </p:cTn>
                              </p:par>
                              <p:par>
                                <p:cTn id="10" presetID="2" presetClass="entr" presetSubtype="6" fill="hold" grpId="0" nodeType="withEffect">
                                  <p:stCondLst>
                                    <p:cond delay="275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47" presetClass="entr" presetSubtype="0" fill="hold" nodeType="withEffect">
                                  <p:stCondLst>
                                    <p:cond delay="35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50"/>
                                        <p:tgtEl>
                                          <p:spTgt spid="5"/>
                                        </p:tgtEl>
                                      </p:cBhvr>
                                    </p:animEffect>
                                    <p:anim calcmode="lin" valueType="num">
                                      <p:cBhvr>
                                        <p:cTn id="17" dur="250" fill="hold"/>
                                        <p:tgtEl>
                                          <p:spTgt spid="5"/>
                                        </p:tgtEl>
                                        <p:attrNameLst>
                                          <p:attrName>ppt_x</p:attrName>
                                        </p:attrNameLst>
                                      </p:cBhvr>
                                      <p:tavLst>
                                        <p:tav tm="0">
                                          <p:val>
                                            <p:strVal val="#ppt_x"/>
                                          </p:val>
                                        </p:tav>
                                        <p:tav tm="100000">
                                          <p:val>
                                            <p:strVal val="#ppt_x"/>
                                          </p:val>
                                        </p:tav>
                                      </p:tavLst>
                                    </p:anim>
                                    <p:anim calcmode="lin" valueType="num">
                                      <p:cBhvr>
                                        <p:cTn id="18" dur="250" fill="hold"/>
                                        <p:tgtEl>
                                          <p:spTgt spid="5"/>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375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anim calcmode="lin" valueType="num">
                                      <p:cBhvr>
                                        <p:cTn id="22" dur="250" fill="hold"/>
                                        <p:tgtEl>
                                          <p:spTgt spid="2"/>
                                        </p:tgtEl>
                                        <p:attrNameLst>
                                          <p:attrName>ppt_x</p:attrName>
                                        </p:attrNameLst>
                                      </p:cBhvr>
                                      <p:tavLst>
                                        <p:tav tm="0">
                                          <p:val>
                                            <p:strVal val="#ppt_x"/>
                                          </p:val>
                                        </p:tav>
                                        <p:tav tm="100000">
                                          <p:val>
                                            <p:strVal val="#ppt_x"/>
                                          </p:val>
                                        </p:tav>
                                      </p:tavLst>
                                    </p:anim>
                                    <p:anim calcmode="lin" valueType="num">
                                      <p:cBhvr>
                                        <p:cTn id="23" dur="250" fill="hold"/>
                                        <p:tgtEl>
                                          <p:spTgt spid="2"/>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400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250"/>
                                        <p:tgtEl>
                                          <p:spTgt spid="8"/>
                                        </p:tgtEl>
                                      </p:cBhvr>
                                    </p:animEffect>
                                    <p:anim calcmode="lin" valueType="num">
                                      <p:cBhvr>
                                        <p:cTn id="27" dur="250" fill="hold"/>
                                        <p:tgtEl>
                                          <p:spTgt spid="8"/>
                                        </p:tgtEl>
                                        <p:attrNameLst>
                                          <p:attrName>ppt_x</p:attrName>
                                        </p:attrNameLst>
                                      </p:cBhvr>
                                      <p:tavLst>
                                        <p:tav tm="0">
                                          <p:val>
                                            <p:strVal val="#ppt_x"/>
                                          </p:val>
                                        </p:tav>
                                        <p:tav tm="100000">
                                          <p:val>
                                            <p:strVal val="#ppt_x"/>
                                          </p:val>
                                        </p:tav>
                                      </p:tavLst>
                                    </p:anim>
                                    <p:anim calcmode="lin" valueType="num">
                                      <p:cBhvr>
                                        <p:cTn id="28" dur="250" fill="hold"/>
                                        <p:tgtEl>
                                          <p:spTgt spid="8"/>
                                        </p:tgtEl>
                                        <p:attrNameLst>
                                          <p:attrName>ppt_y</p:attrName>
                                        </p:attrNameLst>
                                      </p:cBhvr>
                                      <p:tavLst>
                                        <p:tav tm="0">
                                          <p:val>
                                            <p:strVal val="#ppt_y-.1"/>
                                          </p:val>
                                        </p:tav>
                                        <p:tav tm="100000">
                                          <p:val>
                                            <p:strVal val="#ppt_y"/>
                                          </p:val>
                                        </p:tav>
                                      </p:tavLst>
                                    </p:anim>
                                  </p:childTnLst>
                                </p:cTn>
                              </p:par>
                              <p:par>
                                <p:cTn id="29" presetID="2" presetClass="exit" presetSubtype="9" fill="hold" grpId="1" nodeType="withEffect">
                                  <p:stCondLst>
                                    <p:cond delay="11750"/>
                                  </p:stCondLst>
                                  <p:childTnLst>
                                    <p:anim calcmode="lin" valueType="num">
                                      <p:cBhvr additive="base">
                                        <p:cTn id="30" dur="500"/>
                                        <p:tgtEl>
                                          <p:spTgt spid="4"/>
                                        </p:tgtEl>
                                        <p:attrNameLst>
                                          <p:attrName>ppt_x</p:attrName>
                                        </p:attrNameLst>
                                      </p:cBhvr>
                                      <p:tavLst>
                                        <p:tav tm="0">
                                          <p:val>
                                            <p:strVal val="ppt_x"/>
                                          </p:val>
                                        </p:tav>
                                        <p:tav tm="100000">
                                          <p:val>
                                            <p:strVal val="0-ppt_w/2"/>
                                          </p:val>
                                        </p:tav>
                                      </p:tavLst>
                                    </p:anim>
                                    <p:anim calcmode="lin" valueType="num">
                                      <p:cBhvr additive="base">
                                        <p:cTn id="31" dur="500"/>
                                        <p:tgtEl>
                                          <p:spTgt spid="4"/>
                                        </p:tgtEl>
                                        <p:attrNameLst>
                                          <p:attrName>ppt_y</p:attrName>
                                        </p:attrNameLst>
                                      </p:cBhvr>
                                      <p:tavLst>
                                        <p:tav tm="0">
                                          <p:val>
                                            <p:strVal val="ppt_y"/>
                                          </p:val>
                                        </p:tav>
                                        <p:tav tm="100000">
                                          <p:val>
                                            <p:strVal val="0-ppt_h/2"/>
                                          </p:val>
                                        </p:tav>
                                      </p:tavLst>
                                    </p:anim>
                                    <p:set>
                                      <p:cBhvr>
                                        <p:cTn id="32" dur="1" fill="hold">
                                          <p:stCondLst>
                                            <p:cond delay="499"/>
                                          </p:stCondLst>
                                        </p:cTn>
                                        <p:tgtEl>
                                          <p:spTgt spid="4"/>
                                        </p:tgtEl>
                                        <p:attrNameLst>
                                          <p:attrName>style.visibility</p:attrName>
                                        </p:attrNameLst>
                                      </p:cBhvr>
                                      <p:to>
                                        <p:strVal val="hidden"/>
                                      </p:to>
                                    </p:set>
                                  </p:childTnLst>
                                </p:cTn>
                              </p:par>
                              <p:par>
                                <p:cTn id="33" presetID="10" presetClass="exit" presetSubtype="0" fill="hold" nodeType="withEffect">
                                  <p:stCondLst>
                                    <p:cond delay="11750"/>
                                  </p:stCondLst>
                                  <p:childTnLst>
                                    <p:animEffect transition="out" filter="fade">
                                      <p:cBhvr>
                                        <p:cTn id="34" dur="100"/>
                                        <p:tgtEl>
                                          <p:spTgt spid="1026"/>
                                        </p:tgtEl>
                                      </p:cBhvr>
                                    </p:animEffect>
                                    <p:set>
                                      <p:cBhvr>
                                        <p:cTn id="35" dur="1" fill="hold">
                                          <p:stCondLst>
                                            <p:cond delay="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6" fill="hold" display="0">
                  <p:stCondLst>
                    <p:cond delay="indefinite"/>
                  </p:stCondLst>
                  <p:endCondLst>
                    <p:cond evt="onStopAudio" delay="0">
                      <p:tgtEl>
                        <p:sldTgt/>
                      </p:tgtEl>
                    </p:cond>
                  </p:endCondLst>
                </p:cTn>
                <p:tgtEl>
                  <p:spTgt spid="6"/>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558710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8800791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80219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28952846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OC ">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AD1FB-0A79-459A-AFA3-510831A3B957}"/>
              </a:ext>
            </a:extLst>
          </p:cNvPr>
          <p:cNvSpPr>
            <a:spLocks noGrp="1"/>
          </p:cNvSpPr>
          <p:nvPr>
            <p:ph type="title"/>
          </p:nvPr>
        </p:nvSpPr>
        <p:spPr>
          <a:xfrm>
            <a:off x="838200" y="727076"/>
            <a:ext cx="10515600" cy="365126"/>
          </a:xfrm>
        </p:spPr>
        <p:txBody>
          <a:bodyPr lIns="0" rIns="0"/>
          <a:lstStyle>
            <a:lvl1pPr>
              <a:defRPr sz="360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663458B3-16C2-4C10-80D6-5898A62D3316}"/>
              </a:ext>
            </a:extLst>
          </p:cNvPr>
          <p:cNvSpPr>
            <a:spLocks noGrp="1"/>
          </p:cNvSpPr>
          <p:nvPr>
            <p:ph idx="1"/>
          </p:nvPr>
        </p:nvSpPr>
        <p:spPr>
          <a:xfrm>
            <a:off x="838200" y="1825625"/>
            <a:ext cx="4721225" cy="3192463"/>
          </a:xfrm>
          <a:prstGeom prst="rect">
            <a:avLst/>
          </a:prstGeom>
        </p:spPr>
        <p:txBody>
          <a:bodyPr lIns="0" rIns="0">
            <a:normAutofit/>
          </a:bodyPr>
          <a:lstStyle>
            <a:lvl1pPr>
              <a:buFontTx/>
              <a:buNone/>
              <a:defRPr sz="2400"/>
            </a:lvl1pPr>
          </a:lstStyle>
          <a:p>
            <a:pPr lvl="0"/>
            <a:r>
              <a:rPr lang="en-US"/>
              <a:t>Click to edit Master text styles</a:t>
            </a:r>
          </a:p>
        </p:txBody>
      </p:sp>
      <p:pic>
        <p:nvPicPr>
          <p:cNvPr id="7" name="Google Shape;14;p2">
            <a:extLst>
              <a:ext uri="{FF2B5EF4-FFF2-40B4-BE49-F238E27FC236}">
                <a16:creationId xmlns:a16="http://schemas.microsoft.com/office/drawing/2014/main" id="{2B7A2365-60BB-42BC-80C8-CFF69BB96BE3}"/>
              </a:ext>
            </a:extLst>
          </p:cNvPr>
          <p:cNvPicPr preferRelativeResize="0"/>
          <p:nvPr/>
        </p:nvPicPr>
        <p:blipFill rotWithShape="1">
          <a:blip r:embed="rId2">
            <a:alphaModFix/>
          </a:blip>
          <a:srcRect/>
          <a:stretch/>
        </p:blipFill>
        <p:spPr>
          <a:xfrm>
            <a:off x="10595510" y="136525"/>
            <a:ext cx="1292664" cy="393600"/>
          </a:xfrm>
          <a:prstGeom prst="rect">
            <a:avLst/>
          </a:prstGeom>
          <a:noFill/>
          <a:ln>
            <a:noFill/>
          </a:ln>
        </p:spPr>
      </p:pic>
    </p:spTree>
    <p:extLst>
      <p:ext uri="{BB962C8B-B14F-4D97-AF65-F5344CB8AC3E}">
        <p14:creationId xmlns:p14="http://schemas.microsoft.com/office/powerpoint/2010/main" val="70168611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71352766"/>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userDrawn="1"/>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userDrawn="1">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spTree>
    <p:extLst>
      <p:ext uri="{BB962C8B-B14F-4D97-AF65-F5344CB8AC3E}">
        <p14:creationId xmlns:p14="http://schemas.microsoft.com/office/powerpoint/2010/main" val="1730231077"/>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userDrawn="1"/>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userDrawn="1"/>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userDrawn="1"/>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userDrawn="1"/>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userDrawn="1"/>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userDrawn="1"/>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7472692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420676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3269493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8214532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756543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97126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41722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376256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4039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
        <p:nvSpPr>
          <p:cNvPr id="2" name="Rectangle 1">
            <a:extLst>
              <a:ext uri="{FF2B5EF4-FFF2-40B4-BE49-F238E27FC236}">
                <a16:creationId xmlns:a16="http://schemas.microsoft.com/office/drawing/2014/main" id="{C6E6BB44-CE55-413D-BA32-B5CA4C3C6583}"/>
              </a:ext>
            </a:extLst>
          </p:cNvPr>
          <p:cNvSpPr/>
          <p:nvPr userDrawn="1"/>
        </p:nvSpPr>
        <p:spPr>
          <a:xfrm>
            <a:off x="4558352" y="354842"/>
            <a:ext cx="1869744" cy="7642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644685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2955046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116621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2825052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380645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216000580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3399924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425848444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3987750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svg"/><Relationship Id="rId38"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37" Type="http://schemas.openxmlformats.org/officeDocument/2006/relationships/image" Target="../media/image10.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36" Type="http://schemas.openxmlformats.org/officeDocument/2006/relationships/image" Target="../media/image9.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35" Type="http://schemas.openxmlformats.org/officeDocument/2006/relationships/image" Target="../media/image8.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3" name="Oval 2">
            <a:extLst>
              <a:ext uri="{FF2B5EF4-FFF2-40B4-BE49-F238E27FC236}">
                <a16:creationId xmlns:a16="http://schemas.microsoft.com/office/drawing/2014/main" id="{ED05BFA6-84A4-4F06-AD3E-E1BC57E23A5A}"/>
              </a:ext>
            </a:extLst>
          </p:cNvPr>
          <p:cNvSpPr/>
          <p:nvPr userDrawn="1"/>
        </p:nvSpPr>
        <p:spPr>
          <a:xfrm>
            <a:off x="-743044" y="129540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Oval 6">
            <a:extLst>
              <a:ext uri="{FF2B5EF4-FFF2-40B4-BE49-F238E27FC236}">
                <a16:creationId xmlns:a16="http://schemas.microsoft.com/office/drawing/2014/main" id="{36E6DA3F-41DA-4BBB-907D-43A4F19D1C30}"/>
              </a:ext>
            </a:extLst>
          </p:cNvPr>
          <p:cNvSpPr/>
          <p:nvPr userDrawn="1"/>
        </p:nvSpPr>
        <p:spPr>
          <a:xfrm>
            <a:off x="-743044" y="177279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Oval 8">
            <a:extLst>
              <a:ext uri="{FF2B5EF4-FFF2-40B4-BE49-F238E27FC236}">
                <a16:creationId xmlns:a16="http://schemas.microsoft.com/office/drawing/2014/main" id="{7DC035C2-A510-4185-BE4A-3D923AAA6772}"/>
              </a:ext>
            </a:extLst>
          </p:cNvPr>
          <p:cNvSpPr/>
          <p:nvPr userDrawn="1"/>
        </p:nvSpPr>
        <p:spPr>
          <a:xfrm>
            <a:off x="-743044" y="225018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Oval 9">
            <a:extLst>
              <a:ext uri="{FF2B5EF4-FFF2-40B4-BE49-F238E27FC236}">
                <a16:creationId xmlns:a16="http://schemas.microsoft.com/office/drawing/2014/main" id="{66DB8A3B-E535-4304-AAE5-95BFF8A39554}"/>
              </a:ext>
            </a:extLst>
          </p:cNvPr>
          <p:cNvSpPr/>
          <p:nvPr userDrawn="1"/>
        </p:nvSpPr>
        <p:spPr>
          <a:xfrm>
            <a:off x="-743044" y="272757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Oval 10">
            <a:extLst>
              <a:ext uri="{FF2B5EF4-FFF2-40B4-BE49-F238E27FC236}">
                <a16:creationId xmlns:a16="http://schemas.microsoft.com/office/drawing/2014/main" id="{0B2E4408-0767-482D-862F-B81AA9CC0384}"/>
              </a:ext>
            </a:extLst>
          </p:cNvPr>
          <p:cNvSpPr/>
          <p:nvPr userDrawn="1"/>
        </p:nvSpPr>
        <p:spPr>
          <a:xfrm>
            <a:off x="-743044" y="320496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a:extLst>
              <a:ext uri="{FF2B5EF4-FFF2-40B4-BE49-F238E27FC236}">
                <a16:creationId xmlns:a16="http://schemas.microsoft.com/office/drawing/2014/main" id="{DB97B79A-E9F1-4848-98D6-CF8D9D13FAE5}"/>
              </a:ext>
            </a:extLst>
          </p:cNvPr>
          <p:cNvSpPr txBox="1"/>
          <p:nvPr userDrawn="1"/>
        </p:nvSpPr>
        <p:spPr>
          <a:xfrm>
            <a:off x="12482073" y="856461"/>
            <a:ext cx="868362" cy="553998"/>
          </a:xfrm>
          <a:prstGeom prst="rect">
            <a:avLst/>
          </a:prstGeom>
          <a:noFill/>
        </p:spPr>
        <p:txBody>
          <a:bodyPr wrap="square" rtlCol="0">
            <a:spAutoFit/>
          </a:bodyPr>
          <a:lstStyle/>
          <a:p>
            <a:pPr algn="ctr"/>
            <a:r>
              <a:rPr lang="es-ES" sz="1000"/>
              <a:t>TOC / Learning goals</a:t>
            </a:r>
          </a:p>
        </p:txBody>
      </p:sp>
      <p:sp>
        <p:nvSpPr>
          <p:cNvPr id="13" name="TextBox 12">
            <a:extLst>
              <a:ext uri="{FF2B5EF4-FFF2-40B4-BE49-F238E27FC236}">
                <a16:creationId xmlns:a16="http://schemas.microsoft.com/office/drawing/2014/main" id="{A38420D3-6308-4BCF-A3B3-1962B44D9923}"/>
              </a:ext>
            </a:extLst>
          </p:cNvPr>
          <p:cNvSpPr txBox="1"/>
          <p:nvPr userDrawn="1"/>
        </p:nvSpPr>
        <p:spPr>
          <a:xfrm>
            <a:off x="12482073" y="2324326"/>
            <a:ext cx="868362" cy="246221"/>
          </a:xfrm>
          <a:prstGeom prst="rect">
            <a:avLst/>
          </a:prstGeom>
          <a:noFill/>
        </p:spPr>
        <p:txBody>
          <a:bodyPr wrap="square" rtlCol="0">
            <a:spAutoFit/>
          </a:bodyPr>
          <a:lstStyle/>
          <a:p>
            <a:pPr algn="ctr"/>
            <a:r>
              <a:rPr lang="es-ES" sz="1000"/>
              <a:t>Concept </a:t>
            </a:r>
          </a:p>
        </p:txBody>
      </p:sp>
      <p:sp>
        <p:nvSpPr>
          <p:cNvPr id="14" name="TextBox 13">
            <a:extLst>
              <a:ext uri="{FF2B5EF4-FFF2-40B4-BE49-F238E27FC236}">
                <a16:creationId xmlns:a16="http://schemas.microsoft.com/office/drawing/2014/main" id="{3303F787-7276-4853-8127-252494DA38F0}"/>
              </a:ext>
            </a:extLst>
          </p:cNvPr>
          <p:cNvSpPr txBox="1"/>
          <p:nvPr userDrawn="1"/>
        </p:nvSpPr>
        <p:spPr>
          <a:xfrm>
            <a:off x="12382728" y="3475493"/>
            <a:ext cx="1067052" cy="246221"/>
          </a:xfrm>
          <a:prstGeom prst="rect">
            <a:avLst/>
          </a:prstGeom>
          <a:noFill/>
        </p:spPr>
        <p:txBody>
          <a:bodyPr wrap="square" rtlCol="0">
            <a:spAutoFit/>
          </a:bodyPr>
          <a:lstStyle/>
          <a:p>
            <a:pPr algn="ctr"/>
            <a:r>
              <a:rPr lang="es-ES" sz="1000"/>
              <a:t>Demonstration </a:t>
            </a:r>
          </a:p>
        </p:txBody>
      </p:sp>
      <p:sp>
        <p:nvSpPr>
          <p:cNvPr id="15" name="TextBox 14">
            <a:extLst>
              <a:ext uri="{FF2B5EF4-FFF2-40B4-BE49-F238E27FC236}">
                <a16:creationId xmlns:a16="http://schemas.microsoft.com/office/drawing/2014/main" id="{CF1A3737-17E0-478A-ABFD-7B08BCC67AD9}"/>
              </a:ext>
            </a:extLst>
          </p:cNvPr>
          <p:cNvSpPr txBox="1"/>
          <p:nvPr userDrawn="1"/>
        </p:nvSpPr>
        <p:spPr>
          <a:xfrm>
            <a:off x="12482073" y="4626660"/>
            <a:ext cx="868362" cy="246221"/>
          </a:xfrm>
          <a:prstGeom prst="rect">
            <a:avLst/>
          </a:prstGeom>
          <a:noFill/>
        </p:spPr>
        <p:txBody>
          <a:bodyPr wrap="square" rtlCol="0">
            <a:spAutoFit/>
          </a:bodyPr>
          <a:lstStyle/>
          <a:p>
            <a:pPr algn="ctr"/>
            <a:r>
              <a:rPr lang="es-ES" sz="1000"/>
              <a:t>Use case </a:t>
            </a:r>
          </a:p>
        </p:txBody>
      </p:sp>
      <p:sp>
        <p:nvSpPr>
          <p:cNvPr id="16" name="TextBox 15">
            <a:extLst>
              <a:ext uri="{FF2B5EF4-FFF2-40B4-BE49-F238E27FC236}">
                <a16:creationId xmlns:a16="http://schemas.microsoft.com/office/drawing/2014/main" id="{4B19B469-2297-4ED1-90BA-D80BCD4C6A53}"/>
              </a:ext>
            </a:extLst>
          </p:cNvPr>
          <p:cNvSpPr txBox="1"/>
          <p:nvPr userDrawn="1"/>
        </p:nvSpPr>
        <p:spPr>
          <a:xfrm>
            <a:off x="-1715165" y="5175448"/>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17" name="TextBox 16">
            <a:extLst>
              <a:ext uri="{FF2B5EF4-FFF2-40B4-BE49-F238E27FC236}">
                <a16:creationId xmlns:a16="http://schemas.microsoft.com/office/drawing/2014/main" id="{E12CE32C-F77D-4BFB-8062-E2BBF300B7C9}"/>
              </a:ext>
            </a:extLst>
          </p:cNvPr>
          <p:cNvSpPr txBox="1"/>
          <p:nvPr userDrawn="1"/>
        </p:nvSpPr>
        <p:spPr>
          <a:xfrm>
            <a:off x="-1739938" y="3743275"/>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19" name="TextBox 18">
            <a:extLst>
              <a:ext uri="{FF2B5EF4-FFF2-40B4-BE49-F238E27FC236}">
                <a16:creationId xmlns:a16="http://schemas.microsoft.com/office/drawing/2014/main" id="{593E29E9-E44F-4186-B1B8-5B1341C909F9}"/>
              </a:ext>
            </a:extLst>
          </p:cNvPr>
          <p:cNvSpPr txBox="1"/>
          <p:nvPr userDrawn="1"/>
        </p:nvSpPr>
        <p:spPr>
          <a:xfrm>
            <a:off x="12482073" y="5753251"/>
            <a:ext cx="868362" cy="246221"/>
          </a:xfrm>
          <a:prstGeom prst="rect">
            <a:avLst/>
          </a:prstGeom>
          <a:noFill/>
        </p:spPr>
        <p:txBody>
          <a:bodyPr wrap="square" rtlCol="0">
            <a:spAutoFit/>
          </a:bodyPr>
          <a:lstStyle/>
          <a:p>
            <a:pPr algn="ctr"/>
            <a:r>
              <a:rPr lang="es-ES" sz="1000"/>
              <a:t>Summary</a:t>
            </a:r>
          </a:p>
        </p:txBody>
      </p:sp>
      <p:sp>
        <p:nvSpPr>
          <p:cNvPr id="20" name="TextBox 19">
            <a:extLst>
              <a:ext uri="{FF2B5EF4-FFF2-40B4-BE49-F238E27FC236}">
                <a16:creationId xmlns:a16="http://schemas.microsoft.com/office/drawing/2014/main" id="{5D2BBBBE-43E1-4048-83F2-FF0E97583F51}"/>
              </a:ext>
            </a:extLst>
          </p:cNvPr>
          <p:cNvSpPr txBox="1"/>
          <p:nvPr userDrawn="1"/>
        </p:nvSpPr>
        <p:spPr>
          <a:xfrm>
            <a:off x="12482073" y="6942413"/>
            <a:ext cx="868362" cy="246221"/>
          </a:xfrm>
          <a:prstGeom prst="rect">
            <a:avLst/>
          </a:prstGeom>
          <a:noFill/>
        </p:spPr>
        <p:txBody>
          <a:bodyPr wrap="square" rtlCol="0">
            <a:spAutoFit/>
          </a:bodyPr>
          <a:lstStyle/>
          <a:p>
            <a:pPr algn="ctr"/>
            <a:r>
              <a:rPr lang="es-ES" sz="1000"/>
              <a:t>Question</a:t>
            </a:r>
          </a:p>
        </p:txBody>
      </p:sp>
      <p:grpSp>
        <p:nvGrpSpPr>
          <p:cNvPr id="21" name="Group 20">
            <a:extLst>
              <a:ext uri="{FF2B5EF4-FFF2-40B4-BE49-F238E27FC236}">
                <a16:creationId xmlns:a16="http://schemas.microsoft.com/office/drawing/2014/main" id="{1D6DE898-8CB0-4E91-B5A4-63C3873B8139}"/>
              </a:ext>
            </a:extLst>
          </p:cNvPr>
          <p:cNvGrpSpPr/>
          <p:nvPr userDrawn="1"/>
        </p:nvGrpSpPr>
        <p:grpSpPr>
          <a:xfrm>
            <a:off x="12513918" y="6103253"/>
            <a:ext cx="804672" cy="804672"/>
            <a:chOff x="10901033" y="516564"/>
            <a:chExt cx="804672" cy="804672"/>
          </a:xfrm>
        </p:grpSpPr>
        <p:sp>
          <p:nvSpPr>
            <p:cNvPr id="22" name="Oval 21">
              <a:extLst>
                <a:ext uri="{FF2B5EF4-FFF2-40B4-BE49-F238E27FC236}">
                  <a16:creationId xmlns:a16="http://schemas.microsoft.com/office/drawing/2014/main" id="{A80C74D7-987A-4873-A3C3-D946F27F99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Graphic 22" descr="Question Mark with solid fill">
              <a:extLst>
                <a:ext uri="{FF2B5EF4-FFF2-40B4-BE49-F238E27FC236}">
                  <a16:creationId xmlns:a16="http://schemas.microsoft.com/office/drawing/2014/main" id="{A776F404-3713-444D-9474-6DC53C022B30}"/>
                </a:ext>
              </a:extLst>
            </p:cNvPr>
            <p:cNvPicPr>
              <a:picLocks noChangeAspect="1"/>
            </p:cNvPicPr>
            <p:nvPr userDrawn="1"/>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17470" y="633001"/>
              <a:ext cx="571799" cy="571799"/>
            </a:xfrm>
            <a:prstGeom prst="rect">
              <a:avLst/>
            </a:prstGeom>
          </p:spPr>
        </p:pic>
      </p:grpSp>
      <p:grpSp>
        <p:nvGrpSpPr>
          <p:cNvPr id="24" name="Group 23">
            <a:extLst>
              <a:ext uri="{FF2B5EF4-FFF2-40B4-BE49-F238E27FC236}">
                <a16:creationId xmlns:a16="http://schemas.microsoft.com/office/drawing/2014/main" id="{1BA597F3-4648-4198-91BB-8C59536266BA}"/>
              </a:ext>
            </a:extLst>
          </p:cNvPr>
          <p:cNvGrpSpPr/>
          <p:nvPr userDrawn="1"/>
        </p:nvGrpSpPr>
        <p:grpSpPr>
          <a:xfrm>
            <a:off x="12513918" y="4962202"/>
            <a:ext cx="804672" cy="804672"/>
            <a:chOff x="10901033" y="516564"/>
            <a:chExt cx="804672" cy="804672"/>
          </a:xfrm>
        </p:grpSpPr>
        <p:sp>
          <p:nvSpPr>
            <p:cNvPr id="25" name="Oval 24">
              <a:extLst>
                <a:ext uri="{FF2B5EF4-FFF2-40B4-BE49-F238E27FC236}">
                  <a16:creationId xmlns:a16="http://schemas.microsoft.com/office/drawing/2014/main" id="{F62AEC0B-B003-420C-838E-204724373CC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aphic 25" descr="Clipboard Checked with solid fill">
              <a:extLst>
                <a:ext uri="{FF2B5EF4-FFF2-40B4-BE49-F238E27FC236}">
                  <a16:creationId xmlns:a16="http://schemas.microsoft.com/office/drawing/2014/main" id="{EFA6570C-BEDB-4345-9339-35CBDD424A4D}"/>
                </a:ext>
              </a:extLst>
            </p:cNvPr>
            <p:cNvPicPr>
              <a:picLocks noChangeAspect="1"/>
            </p:cNvPicPr>
            <p:nvPr userDrawn="1"/>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979083" y="594614"/>
              <a:ext cx="648573" cy="648573"/>
            </a:xfrm>
            <a:prstGeom prst="rect">
              <a:avLst/>
            </a:prstGeom>
          </p:spPr>
        </p:pic>
      </p:grpSp>
      <p:grpSp>
        <p:nvGrpSpPr>
          <p:cNvPr id="27" name="Group 26">
            <a:extLst>
              <a:ext uri="{FF2B5EF4-FFF2-40B4-BE49-F238E27FC236}">
                <a16:creationId xmlns:a16="http://schemas.microsoft.com/office/drawing/2014/main" id="{A12584DF-DF18-4684-AD0D-14F32E3A12E4}"/>
              </a:ext>
            </a:extLst>
          </p:cNvPr>
          <p:cNvGrpSpPr/>
          <p:nvPr userDrawn="1"/>
        </p:nvGrpSpPr>
        <p:grpSpPr>
          <a:xfrm>
            <a:off x="12513918" y="2656576"/>
            <a:ext cx="804672" cy="804672"/>
            <a:chOff x="10901033" y="516564"/>
            <a:chExt cx="804672" cy="804672"/>
          </a:xfrm>
        </p:grpSpPr>
        <p:sp>
          <p:nvSpPr>
            <p:cNvPr id="28" name="Oval 27">
              <a:extLst>
                <a:ext uri="{FF2B5EF4-FFF2-40B4-BE49-F238E27FC236}">
                  <a16:creationId xmlns:a16="http://schemas.microsoft.com/office/drawing/2014/main" id="{FDF7CCCB-2334-4143-8A9E-A1BAE909D8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aphic 28" descr="Laptop with solid fill">
              <a:extLst>
                <a:ext uri="{FF2B5EF4-FFF2-40B4-BE49-F238E27FC236}">
                  <a16:creationId xmlns:a16="http://schemas.microsoft.com/office/drawing/2014/main" id="{F1FE4BFF-2977-43C5-90A8-7DB1AA6D43FF}"/>
                </a:ext>
              </a:extLst>
            </p:cNvPr>
            <p:cNvPicPr>
              <a:picLocks noChangeAspect="1"/>
            </p:cNvPicPr>
            <p:nvPr userDrawn="1"/>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984532" y="595563"/>
              <a:ext cx="637674" cy="637674"/>
            </a:xfrm>
            <a:prstGeom prst="rect">
              <a:avLst/>
            </a:prstGeom>
          </p:spPr>
        </p:pic>
      </p:grpSp>
      <p:grpSp>
        <p:nvGrpSpPr>
          <p:cNvPr id="30" name="Group 29">
            <a:extLst>
              <a:ext uri="{FF2B5EF4-FFF2-40B4-BE49-F238E27FC236}">
                <a16:creationId xmlns:a16="http://schemas.microsoft.com/office/drawing/2014/main" id="{F4F1C219-6D4F-4CA7-AFCE-81F28D74907A}"/>
              </a:ext>
            </a:extLst>
          </p:cNvPr>
          <p:cNvGrpSpPr/>
          <p:nvPr userDrawn="1"/>
        </p:nvGrpSpPr>
        <p:grpSpPr>
          <a:xfrm>
            <a:off x="12513918" y="3853782"/>
            <a:ext cx="804672" cy="804672"/>
            <a:chOff x="10901033" y="516564"/>
            <a:chExt cx="804672" cy="804672"/>
          </a:xfrm>
        </p:grpSpPr>
        <p:sp>
          <p:nvSpPr>
            <p:cNvPr id="31" name="Oval 30">
              <a:extLst>
                <a:ext uri="{FF2B5EF4-FFF2-40B4-BE49-F238E27FC236}">
                  <a16:creationId xmlns:a16="http://schemas.microsoft.com/office/drawing/2014/main" id="{4E1FEE0B-0719-4D0D-BAD8-AE815F9666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2" name="Group 31">
              <a:extLst>
                <a:ext uri="{FF2B5EF4-FFF2-40B4-BE49-F238E27FC236}">
                  <a16:creationId xmlns:a16="http://schemas.microsoft.com/office/drawing/2014/main" id="{224FF251-5A1C-4FC8-A1F5-A3D9EB0A2C3D}"/>
                </a:ext>
              </a:extLst>
            </p:cNvPr>
            <p:cNvGrpSpPr/>
            <p:nvPr userDrawn="1"/>
          </p:nvGrpSpPr>
          <p:grpSpPr>
            <a:xfrm>
              <a:off x="10992291" y="581245"/>
              <a:ext cx="666309" cy="666309"/>
              <a:chOff x="13003652" y="1939091"/>
              <a:chExt cx="914400" cy="914400"/>
            </a:xfrm>
          </p:grpSpPr>
          <p:pic>
            <p:nvPicPr>
              <p:cNvPr id="33" name="Graphic 32" descr="Magnifying glass with solid fill">
                <a:extLst>
                  <a:ext uri="{FF2B5EF4-FFF2-40B4-BE49-F238E27FC236}">
                    <a16:creationId xmlns:a16="http://schemas.microsoft.com/office/drawing/2014/main" id="{8068123A-7547-4F5E-83F0-15FC4F297D6A}"/>
                  </a:ext>
                </a:extLst>
              </p:cNvPr>
              <p:cNvPicPr>
                <a:picLocks noChangeAspect="1"/>
              </p:cNvPicPr>
              <p:nvPr userDrawn="1"/>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003652" y="1939091"/>
                <a:ext cx="914400" cy="914400"/>
              </a:xfrm>
              <a:prstGeom prst="rect">
                <a:avLst/>
              </a:prstGeom>
            </p:spPr>
          </p:pic>
          <p:sp>
            <p:nvSpPr>
              <p:cNvPr id="34" name="Graphic 32" descr="Heartbeat outline">
                <a:extLst>
                  <a:ext uri="{FF2B5EF4-FFF2-40B4-BE49-F238E27FC236}">
                    <a16:creationId xmlns:a16="http://schemas.microsoft.com/office/drawing/2014/main" id="{53EAD60C-BCC3-451B-8F49-C37677D1F9F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35" name="Group 34">
            <a:extLst>
              <a:ext uri="{FF2B5EF4-FFF2-40B4-BE49-F238E27FC236}">
                <a16:creationId xmlns:a16="http://schemas.microsoft.com/office/drawing/2014/main" id="{B760A695-F256-4D68-A736-52A91BA07F1A}"/>
              </a:ext>
            </a:extLst>
          </p:cNvPr>
          <p:cNvGrpSpPr/>
          <p:nvPr userDrawn="1"/>
        </p:nvGrpSpPr>
        <p:grpSpPr>
          <a:xfrm>
            <a:off x="12513918" y="0"/>
            <a:ext cx="804672" cy="804672"/>
            <a:chOff x="10901033" y="516564"/>
            <a:chExt cx="804672" cy="804672"/>
          </a:xfrm>
        </p:grpSpPr>
        <p:sp>
          <p:nvSpPr>
            <p:cNvPr id="36" name="Oval 35">
              <a:extLst>
                <a:ext uri="{FF2B5EF4-FFF2-40B4-BE49-F238E27FC236}">
                  <a16:creationId xmlns:a16="http://schemas.microsoft.com/office/drawing/2014/main" id="{E7019F22-1271-4E26-B1D2-00E9BCFDC62D}"/>
                </a:ext>
              </a:extLst>
            </p:cNvPr>
            <p:cNvSpPr/>
            <p:nvPr userDrawn="1"/>
          </p:nvSpPr>
          <p:spPr>
            <a:xfrm>
              <a:off x="10901033" y="516564"/>
              <a:ext cx="804672" cy="80467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Graphic 36" descr="Bullseye with solid fill">
              <a:extLst>
                <a:ext uri="{FF2B5EF4-FFF2-40B4-BE49-F238E27FC236}">
                  <a16:creationId xmlns:a16="http://schemas.microsoft.com/office/drawing/2014/main" id="{BC090698-0C9A-4518-8392-959575C83D1D}"/>
                </a:ext>
              </a:extLst>
            </p:cNvPr>
            <p:cNvPicPr>
              <a:picLocks noChangeAspect="1"/>
            </p:cNvPicPr>
            <p:nvPr userDrawn="1"/>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994582" y="605613"/>
              <a:ext cx="617573" cy="617573"/>
            </a:xfrm>
            <a:prstGeom prst="rect">
              <a:avLst/>
            </a:prstGeom>
          </p:spPr>
        </p:pic>
      </p:grpSp>
      <p:grpSp>
        <p:nvGrpSpPr>
          <p:cNvPr id="38" name="Group 37">
            <a:extLst>
              <a:ext uri="{FF2B5EF4-FFF2-40B4-BE49-F238E27FC236}">
                <a16:creationId xmlns:a16="http://schemas.microsoft.com/office/drawing/2014/main" id="{9F3438EE-E5AB-43EC-9B09-C74C4B9708F3}"/>
              </a:ext>
            </a:extLst>
          </p:cNvPr>
          <p:cNvGrpSpPr/>
          <p:nvPr userDrawn="1"/>
        </p:nvGrpSpPr>
        <p:grpSpPr>
          <a:xfrm>
            <a:off x="12513918" y="1505409"/>
            <a:ext cx="804672" cy="804672"/>
            <a:chOff x="10901033" y="516564"/>
            <a:chExt cx="804672" cy="804672"/>
          </a:xfrm>
        </p:grpSpPr>
        <p:sp>
          <p:nvSpPr>
            <p:cNvPr id="39" name="Oval 38">
              <a:extLst>
                <a:ext uri="{FF2B5EF4-FFF2-40B4-BE49-F238E27FC236}">
                  <a16:creationId xmlns:a16="http://schemas.microsoft.com/office/drawing/2014/main" id="{F8F52024-676B-49F6-B09A-48531336583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0" name="Group 39">
              <a:extLst>
                <a:ext uri="{FF2B5EF4-FFF2-40B4-BE49-F238E27FC236}">
                  <a16:creationId xmlns:a16="http://schemas.microsoft.com/office/drawing/2014/main" id="{32594001-FCF0-4BD8-9A44-779DE021D95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41" name="Freeform: Shape 40">
                <a:extLst>
                  <a:ext uri="{FF2B5EF4-FFF2-40B4-BE49-F238E27FC236}">
                    <a16:creationId xmlns:a16="http://schemas.microsoft.com/office/drawing/2014/main" id="{44FE4F16-59AA-4997-9198-726FC13A4FCB}"/>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7E149D13-9287-4352-93FA-36502DF37A41}"/>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59EE3296-1D82-485E-AD19-9316349FB95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828B9781-7A17-41A1-B627-E6743BD9046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45" name="TextBox 44">
            <a:extLst>
              <a:ext uri="{FF2B5EF4-FFF2-40B4-BE49-F238E27FC236}">
                <a16:creationId xmlns:a16="http://schemas.microsoft.com/office/drawing/2014/main" id="{0FD23FF8-9BC3-4B67-98AD-6314CF64421A}"/>
              </a:ext>
            </a:extLst>
          </p:cNvPr>
          <p:cNvSpPr txBox="1"/>
          <p:nvPr userDrawn="1"/>
        </p:nvSpPr>
        <p:spPr>
          <a:xfrm>
            <a:off x="-2989486" y="5921680"/>
            <a:ext cx="2737761" cy="461665"/>
          </a:xfrm>
          <a:prstGeom prst="rect">
            <a:avLst/>
          </a:prstGeom>
          <a:noFill/>
        </p:spPr>
        <p:txBody>
          <a:bodyPr wrap="square" rtlCol="0">
            <a:spAutoFit/>
          </a:bodyPr>
          <a:lstStyle/>
          <a:p>
            <a:r>
              <a:rPr lang="es-ES" sz="2400"/>
              <a:t>Body text: 24 px</a:t>
            </a:r>
          </a:p>
        </p:txBody>
      </p:sp>
      <p:pic>
        <p:nvPicPr>
          <p:cNvPr id="46" name="Picture 45" descr="Icon&#10;&#10;Description automatically generated with medium confidence">
            <a:extLst>
              <a:ext uri="{FF2B5EF4-FFF2-40B4-BE49-F238E27FC236}">
                <a16:creationId xmlns:a16="http://schemas.microsoft.com/office/drawing/2014/main" id="{8390949A-9D25-40D0-9C35-4AAB0DDF8B45}"/>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0" y="-1476971"/>
            <a:ext cx="1338932" cy="1338932"/>
          </a:xfrm>
          <a:prstGeom prst="rect">
            <a:avLst/>
          </a:prstGeom>
          <a:ln>
            <a:solidFill>
              <a:schemeClr val="tx1">
                <a:lumMod val="60000"/>
                <a:lumOff val="40000"/>
              </a:schemeClr>
            </a:solidFill>
          </a:ln>
        </p:spPr>
      </p:pic>
      <p:pic>
        <p:nvPicPr>
          <p:cNvPr id="47" name="Picture 46" descr="Icon&#10;&#10;Description automatically generated with medium confidence">
            <a:extLst>
              <a:ext uri="{FF2B5EF4-FFF2-40B4-BE49-F238E27FC236}">
                <a16:creationId xmlns:a16="http://schemas.microsoft.com/office/drawing/2014/main" id="{E4DA83D7-CA1E-482C-A531-8236BFADD806}"/>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1696807" y="-2051025"/>
            <a:ext cx="1928189" cy="1928189"/>
          </a:xfrm>
          <a:prstGeom prst="rect">
            <a:avLst/>
          </a:prstGeom>
          <a:ln>
            <a:solidFill>
              <a:schemeClr val="tx1">
                <a:lumMod val="60000"/>
                <a:lumOff val="40000"/>
              </a:schemeClr>
            </a:solidFill>
          </a:ln>
        </p:spPr>
      </p:pic>
      <p:pic>
        <p:nvPicPr>
          <p:cNvPr id="48" name="Picture 47" descr="Icon&#10;&#10;Description automatically generated with medium confidence">
            <a:extLst>
              <a:ext uri="{FF2B5EF4-FFF2-40B4-BE49-F238E27FC236}">
                <a16:creationId xmlns:a16="http://schemas.microsoft.com/office/drawing/2014/main" id="{46A811A0-00C2-4996-957F-736EF813D0A3}"/>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3834020" y="-3084695"/>
            <a:ext cx="2961859" cy="2961859"/>
          </a:xfrm>
          <a:prstGeom prst="rect">
            <a:avLst/>
          </a:prstGeom>
          <a:ln>
            <a:solidFill>
              <a:schemeClr val="tx1">
                <a:lumMod val="60000"/>
                <a:lumOff val="40000"/>
              </a:schemeClr>
            </a:solidFill>
          </a:ln>
        </p:spPr>
      </p:pic>
      <p:pic>
        <p:nvPicPr>
          <p:cNvPr id="49" name="Picture 48" descr="Icon&#10;&#10;Description automatically generated with medium confidence">
            <a:extLst>
              <a:ext uri="{FF2B5EF4-FFF2-40B4-BE49-F238E27FC236}">
                <a16:creationId xmlns:a16="http://schemas.microsoft.com/office/drawing/2014/main" id="{9494756D-80D2-4B23-A6B3-906178B17C58}"/>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7054786" y="-4271259"/>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67890232"/>
      </p:ext>
    </p:extLst>
  </p:cSld>
  <p:clrMap bg1="lt1" tx1="dk1" bg2="lt2" tx2="dk2" accent1="accent1" accent2="accent2" accent3="accent3" accent4="accent4" accent5="accent5" accent6="accent6" hlink="hlink" folHlink="folHlink"/>
  <p:sldLayoutIdLst>
    <p:sldLayoutId id="2147483697" r:id="rId1"/>
    <p:sldLayoutId id="2147483688" r:id="rId2"/>
    <p:sldLayoutId id="2147483692" r:id="rId3"/>
    <p:sldLayoutId id="2147483685" r:id="rId4"/>
    <p:sldLayoutId id="2147483693" r:id="rId5"/>
    <p:sldLayoutId id="2147483687" r:id="rId6"/>
    <p:sldLayoutId id="2147483694" r:id="rId7"/>
    <p:sldLayoutId id="2147483689" r:id="rId8"/>
    <p:sldLayoutId id="2147483695" r:id="rId9"/>
    <p:sldLayoutId id="2147483690" r:id="rId10"/>
    <p:sldLayoutId id="2147483696" r:id="rId11"/>
    <p:sldLayoutId id="2147483691" r:id="rId12"/>
    <p:sldLayoutId id="2147483686" r:id="rId13"/>
    <p:sldLayoutId id="2147483662" r:id="rId14"/>
    <p:sldLayoutId id="2147483664" r:id="rId15"/>
    <p:sldLayoutId id="2147483682" r:id="rId16"/>
    <p:sldLayoutId id="2147483674" r:id="rId17"/>
    <p:sldLayoutId id="2147483704" r:id="rId18"/>
    <p:sldLayoutId id="2147483706" r:id="rId19"/>
    <p:sldLayoutId id="2147483698" r:id="rId20"/>
    <p:sldLayoutId id="2147483699" r:id="rId21"/>
    <p:sldLayoutId id="2147483700" r:id="rId22"/>
    <p:sldLayoutId id="2147483701" r:id="rId23"/>
    <p:sldLayoutId id="2147483703" r:id="rId24"/>
    <p:sldLayoutId id="2147483702" r:id="rId25"/>
    <p:sldLayoutId id="2147483684" r:id="rId26"/>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4" userDrawn="1">
          <p15:clr>
            <a:srgbClr val="F26B43"/>
          </p15:clr>
        </p15:guide>
        <p15:guide id="2" pos="3840" userDrawn="1">
          <p15:clr>
            <a:srgbClr val="F26B43"/>
          </p15:clr>
        </p15:guide>
        <p15:guide id="3" pos="336" userDrawn="1">
          <p15:clr>
            <a:srgbClr val="F26B43"/>
          </p15:clr>
        </p15:guide>
        <p15:guide id="4" pos="840" userDrawn="1">
          <p15:clr>
            <a:srgbClr val="F26B43"/>
          </p15:clr>
        </p15:guide>
        <p15:guide id="5" pos="1344" userDrawn="1">
          <p15:clr>
            <a:srgbClr val="F26B43"/>
          </p15:clr>
        </p15:guide>
        <p15:guide id="6" pos="6864" userDrawn="1">
          <p15:clr>
            <a:srgbClr val="F26B43"/>
          </p15:clr>
        </p15:guide>
        <p15:guide id="7" pos="7368" userDrawn="1">
          <p15:clr>
            <a:srgbClr val="F26B43"/>
          </p15:clr>
        </p15:guide>
        <p15:guide id="8" orient="horz" pos="312" userDrawn="1">
          <p15:clr>
            <a:srgbClr val="F26B43"/>
          </p15:clr>
        </p15:guide>
        <p15:guide id="9" orient="horz" pos="816" userDrawn="1">
          <p15:clr>
            <a:srgbClr val="F26B43"/>
          </p15:clr>
        </p15:guide>
        <p15:guide id="10" orient="horz" pos="1176" userDrawn="1">
          <p15:clr>
            <a:srgbClr val="F26B43"/>
          </p15:clr>
        </p15:guide>
        <p15:guide id="11" orient="horz" pos="3432" userDrawn="1">
          <p15:clr>
            <a:srgbClr val="F26B43"/>
          </p15:clr>
        </p15:guide>
        <p15:guide id="12" orient="horz" pos="3768" userDrawn="1">
          <p15:clr>
            <a:srgbClr val="F26B43"/>
          </p15:clr>
        </p15:guide>
        <p15:guide id="13" pos="6360" userDrawn="1">
          <p15:clr>
            <a:srgbClr val="F26B43"/>
          </p15:clr>
        </p15:guide>
      </p15:sldGuideLst>
    </p:ext>
  </p:extLst>
</p:sldMaster>
</file>

<file path=ppt/slides/_rels/slide1.xml.rels><?xml version="1.0" encoding="utf-8"?>
<Relationships xmlns="http://schemas.openxmlformats.org/package/2006/relationships"><Relationship Id="rId8" Target="../media/image14.png" Type="http://schemas.openxmlformats.org/officeDocument/2006/relationships/image"/><Relationship Id="rId3" Target="../media/media1.mp3" Type="http://schemas.microsoft.com/office/2007/relationships/media"/><Relationship Id="rId7" Target="../media/image13.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12.png" Type="http://schemas.openxmlformats.org/officeDocument/2006/relationships/image"/><Relationship Id="rId5" Target="../notesSlides/notesSlide1.xml" Type="http://schemas.openxmlformats.org/officeDocument/2006/relationships/notesSlide"/><Relationship Id="rId4" Target="../slideLayouts/slideLayout26.xml" Type="http://schemas.openxmlformats.org/officeDocument/2006/relationships/slideLayout"/></Relationships>
</file>

<file path=ppt/slides/_rels/slide2.xml.rels><?xml version="1.0" encoding="utf-8"?>
<Relationships xmlns="http://schemas.openxmlformats.org/package/2006/relationships"><Relationship Id="rId3" Target="../notesSlides/notesSlide2.xml" Type="http://schemas.openxmlformats.org/officeDocument/2006/relationships/notesSlide"/><Relationship Id="rId7" Target="../media/image11.png" Type="http://schemas.openxmlformats.org/officeDocument/2006/relationships/image"/><Relationship Id="rId2" Target="../slideLayouts/slideLayout26.xml" Type="http://schemas.openxmlformats.org/officeDocument/2006/relationships/slideLayout"/><Relationship Id="rId1" Target="../tags/tag3.xml" Type="http://schemas.openxmlformats.org/officeDocument/2006/relationships/tags"/><Relationship Id="rId6" Target="../media/image23.svg" Type="http://schemas.openxmlformats.org/officeDocument/2006/relationships/image"/><Relationship Id="rId5" Target="../media/image22.png" Type="http://schemas.openxmlformats.org/officeDocument/2006/relationships/image"/><Relationship Id="rId4" Target="../media/image21.png" Type="http://schemas.openxmlformats.org/officeDocument/2006/relationships/image"/></Relationships>
</file>

<file path=ppt/slides/_rels/slide3.xml.rels><?xml version="1.0" encoding="utf-8"?>
<Relationships xmlns="http://schemas.openxmlformats.org/package/2006/relationships"><Relationship Id="rId3" Target="../notesSlides/notesSlide3.xml" Type="http://schemas.openxmlformats.org/officeDocument/2006/relationships/notesSlide"/><Relationship Id="rId2" Target="../slideLayouts/slideLayout26.xml" Type="http://schemas.openxmlformats.org/officeDocument/2006/relationships/slideLayout"/><Relationship Id="rId1" Target="../tags/tag4.xml" Type="http://schemas.openxmlformats.org/officeDocument/2006/relationships/tags"/></Relationships>
</file>

<file path=ppt/slides/_rels/slide4.xml.rels><?xml version="1.0" encoding="utf-8"?>
<Relationships xmlns="http://schemas.openxmlformats.org/package/2006/relationships"><Relationship Id="rId3" Target="../notesSlides/notesSlide4.xml" Type="http://schemas.openxmlformats.org/officeDocument/2006/relationships/notesSlide"/><Relationship Id="rId2" Target="../slideLayouts/slideLayout11.xml" Type="http://schemas.openxmlformats.org/officeDocument/2006/relationships/slideLayout"/><Relationship Id="rId1" Target="../tags/tag5.xml" Type="http://schemas.openxmlformats.org/officeDocument/2006/relationships/tags"/><Relationship Id="rId5" Target="../media/image25.svg" Type="http://schemas.openxmlformats.org/officeDocument/2006/relationships/image"/><Relationship Id="rId4" Target="../media/image24.png" Type="http://schemas.openxmlformats.org/officeDocument/2006/relationships/image"/></Relationships>
</file>

<file path=ppt/slides/_rels/slide5.xml.rels><?xml version="1.0" encoding="utf-8"?>
<Relationships xmlns="http://schemas.openxmlformats.org/package/2006/relationships"><Relationship Id="rId3" Target="../notesSlides/notesSlide5.xml" Type="http://schemas.openxmlformats.org/officeDocument/2006/relationships/notesSlide"/><Relationship Id="rId2" Target="../slideLayouts/slideLayout16.xml" Type="http://schemas.openxmlformats.org/officeDocument/2006/relationships/slideLayout"/><Relationship Id="rId1" Target="../tags/tag6.xml" Type="http://schemas.openxmlformats.org/officeDocument/2006/relationships/tags"/></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447121" y="-4338830"/>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1790700"/>
            <a:ext cx="10515600" cy="1813661"/>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0c631a37bbe483dca9ba1f7446c58e0f">
            <a:r>
              <a:rPr dirty="0" lang="en-US"/>
              <a:t>Création d'un tableau croisé dynamique :</a:t>
            </a:r>
          </a:p>
          <a:p txid="60ddf48957fddee9767e9905ff9b1e03">
            <a:r>
              <a:rPr dirty="0" lang="en-US"/>
              <a:t>Options et </a:t>
            </a:r>
            <a:r>
              <a:rPr dirty="0" err="1" lang="en-US"/>
              <a:t>désagrégations </a:t>
            </a:r>
            <a:endParaRPr dirty="0" lang="en-US"/>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7857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938929bcd1c6cf57d2e7ada9b0d33655">
            <a:r>
              <a:rPr dirty="0" lang="en-US"/>
              <a:t>Analyse des données dans DHIS2</a:t>
            </a:r>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xmlns:p14="http://schemas.microsoft.com/office/powerpoint/2010/main">
    <mc:Choice Requires="p14">
      <p:transition advTm="13019" p14:dur="2000" spd="slow"/>
    </mc:Choice>
    <mc:Fallback xmlns="">
      <p:transition advTm="13019"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2.xml><?xml version="1.0" encoding="utf-8"?>
<p:sld xmlns:a="http://schemas.openxmlformats.org/drawingml/2006/main" xmlns:p="http://schemas.openxmlformats.org/presentationml/2006/main" xmlns:r="http://schemas.openxmlformats.org/officeDocument/2006/relationships">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0E21DCF1-94A4-4AF8-8CC2-80E154CE58B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395325" y="1159257"/>
            <a:ext cx="2237568" cy="2237568"/>
          </a:xfrm>
          <a:prstGeom prst="rect">
            <a:avLst/>
          </a:prstGeom>
        </p:spPr>
      </p:pic>
      <p:pic>
        <p:nvPicPr>
          <p:cNvPr descr="Icon  Description automatically generated with medium confidence" id="22" name="Picture 21">
            <a:extLst>
              <a:ext uri="{FF2B5EF4-FFF2-40B4-BE49-F238E27FC236}">
                <a16:creationId xmlns:a16="http://schemas.microsoft.com/office/drawing/2014/main" id="{6552D35E-930F-4636-92F6-658CF25B1A1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486205" y="431865"/>
            <a:ext cx="1928189" cy="1928189"/>
          </a:xfrm>
          <a:prstGeom prst="rect">
            <a:avLst/>
          </a:prstGeom>
          <a:ln>
            <a:solidFill>
              <a:schemeClr val="tx1">
                <a:lumMod val="60000"/>
                <a:lumOff val="40000"/>
              </a:schemeClr>
            </a:solidFill>
          </a:ln>
        </p:spPr>
      </p:pic>
      <p:sp>
        <p:nvSpPr>
          <p:cNvPr id="4" name="Rectangle: Rounded Corners 3">
            <a:extLst>
              <a:ext uri="{FF2B5EF4-FFF2-40B4-BE49-F238E27FC236}">
                <a16:creationId xmlns:a16="http://schemas.microsoft.com/office/drawing/2014/main" id="{66782871-F18C-4B20-83CC-A7C84060D815}"/>
              </a:ext>
            </a:extLst>
          </p:cNvPr>
          <p:cNvSpPr/>
          <p:nvPr/>
        </p:nvSpPr>
        <p:spPr>
          <a:xfrm>
            <a:off x="2691168" y="1790700"/>
            <a:ext cx="7608532" cy="1282700"/>
          </a:xfrm>
          <a:prstGeom prst="roundRect">
            <a:avLst>
              <a:gd fmla="val 2412" name="adj"/>
            </a:avLst>
          </a:prstGeom>
          <a:noFill/>
          <a:ln w="317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5" name="Rectangle: Rounded Corners 4">
            <a:extLst>
              <a:ext uri="{FF2B5EF4-FFF2-40B4-BE49-F238E27FC236}">
                <a16:creationId xmlns:a16="http://schemas.microsoft.com/office/drawing/2014/main" id="{8D45E28C-3DB1-4F4B-90AC-AE654C2400DC}"/>
              </a:ext>
            </a:extLst>
          </p:cNvPr>
          <p:cNvSpPr/>
          <p:nvPr/>
        </p:nvSpPr>
        <p:spPr>
          <a:xfrm>
            <a:off x="5480049" y="1587500"/>
            <a:ext cx="1359673" cy="203200"/>
          </a:xfrm>
          <a:prstGeom prst="roundRect">
            <a:avLst>
              <a:gd fmla="val 2412" name="adj"/>
            </a:avLst>
          </a:prstGeom>
          <a:noFill/>
          <a:ln w="317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6" name="Rectangle: Rounded Corners 5">
            <a:extLst>
              <a:ext uri="{FF2B5EF4-FFF2-40B4-BE49-F238E27FC236}">
                <a16:creationId xmlns:a16="http://schemas.microsoft.com/office/drawing/2014/main" id="{A36EB7AF-3EC0-42BF-B180-CD7566C3CCB7}"/>
              </a:ext>
            </a:extLst>
          </p:cNvPr>
          <p:cNvSpPr/>
          <p:nvPr/>
        </p:nvSpPr>
        <p:spPr>
          <a:xfrm>
            <a:off x="2052762" y="1962538"/>
            <a:ext cx="638406" cy="1110862"/>
          </a:xfrm>
          <a:prstGeom prst="roundRect">
            <a:avLst>
              <a:gd fmla="val 2412" name="adj"/>
            </a:avLst>
          </a:prstGeom>
          <a:noFill/>
          <a:ln w="317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8" name="Rectangle: Rounded Corners 7">
            <a:extLst>
              <a:ext uri="{FF2B5EF4-FFF2-40B4-BE49-F238E27FC236}">
                <a16:creationId xmlns:a16="http://schemas.microsoft.com/office/drawing/2014/main" id="{ED8F21D8-44C5-4F33-AF42-3B86F8008E80}"/>
              </a:ext>
            </a:extLst>
          </p:cNvPr>
          <p:cNvSpPr/>
          <p:nvPr/>
        </p:nvSpPr>
        <p:spPr>
          <a:xfrm>
            <a:off x="3492500" y="3396824"/>
            <a:ext cx="5283200" cy="2343575"/>
          </a:xfrm>
          <a:prstGeom prst="roundRect">
            <a:avLst>
              <a:gd fmla="val 7813" name="adj"/>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9" name="TextBox 8">
            <a:extLst>
              <a:ext uri="{FF2B5EF4-FFF2-40B4-BE49-F238E27FC236}">
                <a16:creationId xmlns:a16="http://schemas.microsoft.com/office/drawing/2014/main" id="{CD4B95C3-0218-4AC0-AF6E-B39EE44AF265}"/>
              </a:ext>
            </a:extLst>
          </p:cNvPr>
          <p:cNvSpPr txBox="1"/>
          <p:nvPr/>
        </p:nvSpPr>
        <p:spPr>
          <a:xfrm>
            <a:off x="3549650" y="3708400"/>
            <a:ext cx="5035550" cy="1938992"/>
          </a:xfrm>
          <a:prstGeom prst="rect">
            <a:avLst/>
          </a:prstGeom>
          <a:noFill/>
        </p:spPr>
        <p:txBody>
          <a:bodyPr rtlCol="0" wrap="square">
            <a:spAutoFit/>
          </a:bodyPr>
          <a:lstStyle/>
          <a:p txid="e85725192465f15abf1a5f43b41b9211">
            <a:pPr algn="l" indent="-342900" marL="342900">
              <a:buClr>
                <a:srgbClr val="008CCF"/>
              </a:buClr>
              <a:buFont charset="-79" pitchFamily="2" typeface="Rubik"/>
              <a:buChar char="•"/>
            </a:pPr>
            <a:r>
              <a:rPr dirty="0" lang="en-US" sz="2400">
                <a:solidFill>
                  <a:srgbClr val="000000"/>
                </a:solidFill>
                <a:latin typeface="+mj-lt"/>
              </a:rPr>
              <a:t>Personnalisation des options :</a:t>
            </a:r>
            <a:r>
              <a:rPr dirty="0" lang="en-US" sz="2400">
                <a:solidFill>
                  <a:srgbClr val="000000"/>
                </a:solidFill>
              </a:rPr>
            </a:r>
          </a:p>
          <a:p txid="dc2c643b4e6ab5b2f11e387cefaf0e0e">
            <a:pPr indent="-342900" lvl="1" marL="800100">
              <a:buClr>
                <a:srgbClr val="008CCF"/>
              </a:buClr>
              <a:buFont charset="-79" pitchFamily="2" typeface="Rubik"/>
              <a:buChar char="•"/>
            </a:pPr>
            <a:r>
              <a:rPr dirty="0" lang="en-US" sz="2400">
                <a:solidFill>
                  <a:srgbClr val="000000"/>
                </a:solidFill>
              </a:rPr>
              <a:t>Modifier son apparence</a:t>
            </a:r>
            <a:r>
              <a:rPr dirty="0" lang="en-US" sz="2400">
                <a:solidFill>
                  <a:srgbClr val="000000"/>
                </a:solidFill>
                <a:latin typeface="+mj-lt"/>
              </a:rPr>
            </a:r>
          </a:p>
          <a:p txid="cfc1860becf8f116d0b13ea52871461d">
            <a:pPr indent="-342900" lvl="1" marL="800100">
              <a:buClr>
                <a:srgbClr val="008CCF"/>
              </a:buClr>
              <a:buFont charset="-79" pitchFamily="2" typeface="Rubik"/>
              <a:buChar char="•"/>
            </a:pPr>
            <a:r>
              <a:rPr dirty="0" lang="en-US" sz="2400">
                <a:solidFill>
                  <a:srgbClr val="000000"/>
                </a:solidFill>
              </a:rPr>
              <a:t>Inclure des éléments supplémentaires</a:t>
            </a:r>
            <a:r>
              <a:rPr dirty="0" lang="en-US" sz="2400">
                <a:solidFill>
                  <a:srgbClr val="000000"/>
                </a:solidFill>
                <a:latin typeface="+mj-lt"/>
              </a:rPr>
            </a:r>
          </a:p>
          <a:p txid="4c0854443382ce88b795780453f6db3f">
            <a:pPr indent="-342900" lvl="1" marL="800100">
              <a:buClr>
                <a:srgbClr val="008CCF"/>
              </a:buClr>
              <a:buFont charset="-79" pitchFamily="2" typeface="Rubik"/>
              <a:buChar char="•"/>
            </a:pPr>
            <a:r>
              <a:rPr dirty="0" lang="en-US" sz="2400">
                <a:solidFill>
                  <a:srgbClr val="000000"/>
                </a:solidFill>
              </a:rPr>
              <a:t>Ajouter une désagrégation</a:t>
            </a:r>
            <a:r>
              <a:rPr dirty="0" lang="en-US" sz="2400">
                <a:solidFill>
                  <a:srgbClr val="000000"/>
                </a:solidFill>
                <a:latin typeface="+mj-lt"/>
              </a:rPr>
            </a:r>
            <a:endParaRPr dirty="0" lang="en-US" sz="2400">
              <a:latin typeface="+mj-lt"/>
            </a:endParaRPr>
          </a:p>
        </p:txBody>
      </p:sp>
    </p:spTree>
    <p:custDataLst>
      <p:tags r:id="rId1"/>
    </p:custDataLst>
    <p:extLst>
      <p:ext uri="{BB962C8B-B14F-4D97-AF65-F5344CB8AC3E}">
        <p14:creationId xmlns:p14="http://schemas.microsoft.com/office/powerpoint/2010/main" val="754368117"/>
      </p:ext>
    </p:extLst>
  </p:cSld>
  <p:clrMapOvr>
    <a:masterClrMapping/>
  </p:clrMapOvr>
  <mc:AlternateContent xmlns:mc="http://schemas.openxmlformats.org/markup-compatibility/2006" xmlns:p14="http://schemas.microsoft.com/office/powerpoint/2010/main">
    <mc:Choice Requires="p14">
      <p:transition advTm="36768" p14:dur="2000" spd="slow"/>
    </mc:Choice>
    <mc:Fallback xmlns="">
      <p:transition advTm="36768"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4"/>
                                        </p:tgtEl>
                                        <p:attrNameLst>
                                          <p:attrName>style.visibility</p:attrName>
                                        </p:attrNameLst>
                                      </p:cBhvr>
                                      <p:to>
                                        <p:strVal val="visible"/>
                                      </p:to>
                                    </p:set>
                                    <p:animEffect filter="fade" transition="in">
                                      <p:cBhvr>
                                        <p:cTn dur="500" id="7"/>
                                        <p:tgtEl>
                                          <p:spTgt spid="4"/>
                                        </p:tgtEl>
                                      </p:cBhvr>
                                    </p:animEffect>
                                  </p:childTnLst>
                                </p:cTn>
                              </p:par>
                            </p:childTnLst>
                          </p:cTn>
                        </p:par>
                      </p:childTnLst>
                    </p:cTn>
                  </p:par>
                  <p:par>
                    <p:cTn fill="hold" id="8">
                      <p:stCondLst>
                        <p:cond delay="indefinite"/>
                      </p:stCondLst>
                      <p:childTnLst>
                        <p:par>
                          <p:cTn fill="hold" id="9">
                            <p:stCondLst>
                              <p:cond delay="0"/>
                            </p:stCondLst>
                            <p:childTnLst>
                              <p:par>
                                <p:cTn fill="hold" grpId="1" id="10" nodeType="clickEffect" presetClass="exit" presetID="10" presetSubtype="0">
                                  <p:stCondLst>
                                    <p:cond delay="0"/>
                                  </p:stCondLst>
                                  <p:childTnLst>
                                    <p:animEffect filter="fade" transition="out">
                                      <p:cBhvr>
                                        <p:cTn dur="500" id="11"/>
                                        <p:tgtEl>
                                          <p:spTgt spid="4"/>
                                        </p:tgtEl>
                                      </p:cBhvr>
                                    </p:animEffect>
                                    <p:set>
                                      <p:cBhvr>
                                        <p:cTn dur="1" fill="hold" id="12">
                                          <p:stCondLst>
                                            <p:cond delay="499"/>
                                          </p:stCondLst>
                                        </p:cTn>
                                        <p:tgtEl>
                                          <p:spTgt spid="4"/>
                                        </p:tgtEl>
                                        <p:attrNameLst>
                                          <p:attrName>style.visibility</p:attrName>
                                        </p:attrNameLst>
                                      </p:cBhvr>
                                      <p:to>
                                        <p:strVal val="hidden"/>
                                      </p:to>
                                    </p:set>
                                  </p:childTnLst>
                                </p:cTn>
                              </p:par>
                            </p:childTnLst>
                          </p:cTn>
                        </p:par>
                        <p:par>
                          <p:cTn fill="hold" id="13">
                            <p:stCondLst>
                              <p:cond delay="500"/>
                            </p:stCondLst>
                            <p:childTnLst>
                              <p:par>
                                <p:cTn fill="hold" grpId="0" id="14" nodeType="afterEffect" presetClass="entr" presetID="10" presetSubtype="0">
                                  <p:stCondLst>
                                    <p:cond delay="0"/>
                                  </p:stCondLst>
                                  <p:childTnLst>
                                    <p:set>
                                      <p:cBhvr>
                                        <p:cTn dur="1" fill="hold" id="15">
                                          <p:stCondLst>
                                            <p:cond delay="0"/>
                                          </p:stCondLst>
                                        </p:cTn>
                                        <p:tgtEl>
                                          <p:spTgt spid="6"/>
                                        </p:tgtEl>
                                        <p:attrNameLst>
                                          <p:attrName>style.visibility</p:attrName>
                                        </p:attrNameLst>
                                      </p:cBhvr>
                                      <p:to>
                                        <p:strVal val="visible"/>
                                      </p:to>
                                    </p:set>
                                    <p:animEffect filter="fade" transition="in">
                                      <p:cBhvr>
                                        <p:cTn dur="500" id="16"/>
                                        <p:tgtEl>
                                          <p:spTgt spid="6"/>
                                        </p:tgtEl>
                                      </p:cBhvr>
                                    </p:animEffect>
                                  </p:childTnLst>
                                </p:cTn>
                              </p:par>
                            </p:childTnLst>
                          </p:cTn>
                        </p:par>
                      </p:childTnLst>
                    </p:cTn>
                  </p:par>
                  <p:par>
                    <p:cTn fill="hold" id="17">
                      <p:stCondLst>
                        <p:cond delay="indefinite"/>
                      </p:stCondLst>
                      <p:childTnLst>
                        <p:par>
                          <p:cTn fill="hold" id="18">
                            <p:stCondLst>
                              <p:cond delay="0"/>
                            </p:stCondLst>
                            <p:childTnLst>
                              <p:par>
                                <p:cTn fill="hold" grpId="1" id="19" nodeType="clickEffect" presetClass="exit" presetID="10" presetSubtype="0">
                                  <p:stCondLst>
                                    <p:cond delay="0"/>
                                  </p:stCondLst>
                                  <p:childTnLst>
                                    <p:animEffect filter="fade" transition="out">
                                      <p:cBhvr>
                                        <p:cTn dur="500" id="20"/>
                                        <p:tgtEl>
                                          <p:spTgt spid="6"/>
                                        </p:tgtEl>
                                      </p:cBhvr>
                                    </p:animEffect>
                                    <p:set>
                                      <p:cBhvr>
                                        <p:cTn dur="1" fill="hold" id="21">
                                          <p:stCondLst>
                                            <p:cond delay="499"/>
                                          </p:stCondLst>
                                        </p:cTn>
                                        <p:tgtEl>
                                          <p:spTgt spid="6"/>
                                        </p:tgtEl>
                                        <p:attrNameLst>
                                          <p:attrName>style.visibility</p:attrName>
                                        </p:attrNameLst>
                                      </p:cBhvr>
                                      <p:to>
                                        <p:strVal val="hidden"/>
                                      </p:to>
                                    </p:set>
                                  </p:childTnLst>
                                </p:cTn>
                              </p:par>
                            </p:childTnLst>
                          </p:cTn>
                        </p:par>
                        <p:par>
                          <p:cTn fill="hold" id="22">
                            <p:stCondLst>
                              <p:cond delay="500"/>
                            </p:stCondLst>
                            <p:childTnLst>
                              <p:par>
                                <p:cTn fill="hold" grpId="0" id="23" nodeType="afterEffect" presetClass="entr" presetID="10" presetSubtype="0">
                                  <p:stCondLst>
                                    <p:cond delay="0"/>
                                  </p:stCondLst>
                                  <p:childTnLst>
                                    <p:set>
                                      <p:cBhvr>
                                        <p:cTn dur="1" fill="hold" id="24">
                                          <p:stCondLst>
                                            <p:cond delay="0"/>
                                          </p:stCondLst>
                                        </p:cTn>
                                        <p:tgtEl>
                                          <p:spTgt spid="5"/>
                                        </p:tgtEl>
                                        <p:attrNameLst>
                                          <p:attrName>style.visibility</p:attrName>
                                        </p:attrNameLst>
                                      </p:cBhvr>
                                      <p:to>
                                        <p:strVal val="visible"/>
                                      </p:to>
                                    </p:set>
                                    <p:animEffect filter="fade" transition="in">
                                      <p:cBhvr>
                                        <p:cTn dur="500" id="25"/>
                                        <p:tgtEl>
                                          <p:spTgt spid="5"/>
                                        </p:tgtEl>
                                      </p:cBhvr>
                                    </p:animEffect>
                                  </p:childTnLst>
                                </p:cTn>
                              </p:par>
                            </p:childTnLst>
                          </p:cTn>
                        </p:par>
                      </p:childTnLst>
                    </p:cTn>
                  </p:par>
                  <p:par>
                    <p:cTn fill="hold" id="26">
                      <p:stCondLst>
                        <p:cond delay="indefinite"/>
                      </p:stCondLst>
                      <p:childTnLst>
                        <p:par>
                          <p:cTn fill="hold" id="27">
                            <p:stCondLst>
                              <p:cond delay="0"/>
                            </p:stCondLst>
                            <p:childTnLst>
                              <p:par>
                                <p:cTn fill="hold" grpId="1" id="28" nodeType="clickEffect" presetClass="exit" presetID="10" presetSubtype="0">
                                  <p:stCondLst>
                                    <p:cond delay="0"/>
                                  </p:stCondLst>
                                  <p:childTnLst>
                                    <p:animEffect filter="fade" transition="out">
                                      <p:cBhvr>
                                        <p:cTn dur="500" id="29"/>
                                        <p:tgtEl>
                                          <p:spTgt spid="5"/>
                                        </p:tgtEl>
                                      </p:cBhvr>
                                    </p:animEffect>
                                    <p:set>
                                      <p:cBhvr>
                                        <p:cTn dur="1" fill="hold" id="30">
                                          <p:stCondLst>
                                            <p:cond delay="499"/>
                                          </p:stCondLst>
                                        </p:cTn>
                                        <p:tgtEl>
                                          <p:spTgt spid="5"/>
                                        </p:tgtEl>
                                        <p:attrNameLst>
                                          <p:attrName>style.visibility</p:attrName>
                                        </p:attrNameLst>
                                      </p:cBhvr>
                                      <p:to>
                                        <p:strVal val="hidden"/>
                                      </p:to>
                                    </p:set>
                                  </p:childTnLst>
                                </p:cTn>
                              </p:par>
                              <p:par>
                                <p:cTn fill="hold" grpId="0" id="31" nodeType="withEffect" presetClass="entr" presetID="10" presetSubtype="0">
                                  <p:stCondLst>
                                    <p:cond delay="0"/>
                                  </p:stCondLst>
                                  <p:childTnLst>
                                    <p:set>
                                      <p:cBhvr>
                                        <p:cTn dur="1" fill="hold" id="32">
                                          <p:stCondLst>
                                            <p:cond delay="0"/>
                                          </p:stCondLst>
                                        </p:cTn>
                                        <p:tgtEl>
                                          <p:spTgt spid="8"/>
                                        </p:tgtEl>
                                        <p:attrNameLst>
                                          <p:attrName>style.visibility</p:attrName>
                                        </p:attrNameLst>
                                      </p:cBhvr>
                                      <p:to>
                                        <p:strVal val="visible"/>
                                      </p:to>
                                    </p:set>
                                    <p:animEffect filter="fade" transition="in">
                                      <p:cBhvr>
                                        <p:cTn dur="500" id="33"/>
                                        <p:tgtEl>
                                          <p:spTgt spid="8"/>
                                        </p:tgtEl>
                                      </p:cBhvr>
                                    </p:animEffect>
                                  </p:childTnLst>
                                </p:cTn>
                              </p:par>
                              <p:par>
                                <p:cTn fill="hold" grpId="0" id="34" nodeType="withEffect" presetClass="entr" presetID="10" presetSubtype="0">
                                  <p:stCondLst>
                                    <p:cond delay="0"/>
                                  </p:stCondLst>
                                  <p:childTnLst>
                                    <p:set>
                                      <p:cBhvr>
                                        <p:cTn dur="1" fill="hold" id="35">
                                          <p:stCondLst>
                                            <p:cond delay="0"/>
                                          </p:stCondLst>
                                        </p:cTn>
                                        <p:tgtEl>
                                          <p:spTgt spid="9">
                                            <p:txEl>
                                              <p:pRg end="0" st="0"/>
                                            </p:txEl>
                                          </p:spTgt>
                                        </p:tgtEl>
                                        <p:attrNameLst>
                                          <p:attrName>style.visibility</p:attrName>
                                        </p:attrNameLst>
                                      </p:cBhvr>
                                      <p:to>
                                        <p:strVal val="visible"/>
                                      </p:to>
                                    </p:set>
                                    <p:animEffect filter="fade" transition="in">
                                      <p:cBhvr>
                                        <p:cTn dur="500" id="36"/>
                                        <p:tgtEl>
                                          <p:spTgt spid="9">
                                            <p:txEl>
                                              <p:pRg end="0" st="0"/>
                                            </p:txEl>
                                          </p:spTgt>
                                        </p:tgtEl>
                                      </p:cBhvr>
                                    </p:animEffect>
                                  </p:childTnLst>
                                </p:cTn>
                              </p:par>
                            </p:childTnLst>
                          </p:cTn>
                        </p:par>
                      </p:childTnLst>
                    </p:cTn>
                  </p:par>
                  <p:par>
                    <p:cTn fill="hold" id="37">
                      <p:stCondLst>
                        <p:cond delay="indefinite"/>
                      </p:stCondLst>
                      <p:childTnLst>
                        <p:par>
                          <p:cTn fill="hold" id="38">
                            <p:stCondLst>
                              <p:cond delay="0"/>
                            </p:stCondLst>
                            <p:childTnLst>
                              <p:par>
                                <p:cTn fill="hold" grpId="0" id="39" nodeType="clickEffect" presetClass="entr" presetID="10" presetSubtype="0">
                                  <p:stCondLst>
                                    <p:cond delay="0"/>
                                  </p:stCondLst>
                                  <p:childTnLst>
                                    <p:set>
                                      <p:cBhvr>
                                        <p:cTn dur="1" fill="hold" id="40">
                                          <p:stCondLst>
                                            <p:cond delay="0"/>
                                          </p:stCondLst>
                                        </p:cTn>
                                        <p:tgtEl>
                                          <p:spTgt spid="9">
                                            <p:txEl>
                                              <p:pRg end="1" st="1"/>
                                            </p:txEl>
                                          </p:spTgt>
                                        </p:tgtEl>
                                        <p:attrNameLst>
                                          <p:attrName>style.visibility</p:attrName>
                                        </p:attrNameLst>
                                      </p:cBhvr>
                                      <p:to>
                                        <p:strVal val="visible"/>
                                      </p:to>
                                    </p:set>
                                    <p:animEffect filter="fade" transition="in">
                                      <p:cBhvr>
                                        <p:cTn dur="500" id="41"/>
                                        <p:tgtEl>
                                          <p:spTgt spid="9">
                                            <p:txEl>
                                              <p:pRg end="1" st="1"/>
                                            </p:txEl>
                                          </p:spTgt>
                                        </p:tgtEl>
                                      </p:cBhvr>
                                    </p:animEffect>
                                  </p:childTnLst>
                                </p:cTn>
                              </p:par>
                            </p:childTnLst>
                          </p:cTn>
                        </p:par>
                      </p:childTnLst>
                    </p:cTn>
                  </p:par>
                  <p:par>
                    <p:cTn fill="hold" id="42">
                      <p:stCondLst>
                        <p:cond delay="indefinite"/>
                      </p:stCondLst>
                      <p:childTnLst>
                        <p:par>
                          <p:cTn fill="hold" id="43">
                            <p:stCondLst>
                              <p:cond delay="0"/>
                            </p:stCondLst>
                            <p:childTnLst>
                              <p:par>
                                <p:cTn fill="hold" grpId="0" id="44" nodeType="clickEffect" presetClass="entr" presetID="10" presetSubtype="0">
                                  <p:stCondLst>
                                    <p:cond delay="0"/>
                                  </p:stCondLst>
                                  <p:childTnLst>
                                    <p:set>
                                      <p:cBhvr>
                                        <p:cTn dur="1" fill="hold" id="45">
                                          <p:stCondLst>
                                            <p:cond delay="0"/>
                                          </p:stCondLst>
                                        </p:cTn>
                                        <p:tgtEl>
                                          <p:spTgt spid="9">
                                            <p:txEl>
                                              <p:pRg end="2" st="2"/>
                                            </p:txEl>
                                          </p:spTgt>
                                        </p:tgtEl>
                                        <p:attrNameLst>
                                          <p:attrName>style.visibility</p:attrName>
                                        </p:attrNameLst>
                                      </p:cBhvr>
                                      <p:to>
                                        <p:strVal val="visible"/>
                                      </p:to>
                                    </p:set>
                                    <p:animEffect filter="fade" transition="in">
                                      <p:cBhvr>
                                        <p:cTn dur="500" id="46"/>
                                        <p:tgtEl>
                                          <p:spTgt spid="9">
                                            <p:txEl>
                                              <p:pRg end="2" st="2"/>
                                            </p:txEl>
                                          </p:spTgt>
                                        </p:tgtEl>
                                      </p:cBhvr>
                                    </p:animEffect>
                                  </p:childTnLst>
                                </p:cTn>
                              </p:par>
                            </p:childTnLst>
                          </p:cTn>
                        </p:par>
                      </p:childTnLst>
                    </p:cTn>
                  </p:par>
                  <p:par>
                    <p:cTn fill="hold" id="47">
                      <p:stCondLst>
                        <p:cond delay="indefinite"/>
                      </p:stCondLst>
                      <p:childTnLst>
                        <p:par>
                          <p:cTn fill="hold" id="48">
                            <p:stCondLst>
                              <p:cond delay="0"/>
                            </p:stCondLst>
                            <p:childTnLst>
                              <p:par>
                                <p:cTn fill="hold" grpId="0" id="49" nodeType="clickEffect" presetClass="entr" presetID="10" presetSubtype="0">
                                  <p:stCondLst>
                                    <p:cond delay="0"/>
                                  </p:stCondLst>
                                  <p:childTnLst>
                                    <p:set>
                                      <p:cBhvr>
                                        <p:cTn dur="1" fill="hold" id="50">
                                          <p:stCondLst>
                                            <p:cond delay="0"/>
                                          </p:stCondLst>
                                        </p:cTn>
                                        <p:tgtEl>
                                          <p:spTgt spid="9">
                                            <p:txEl>
                                              <p:pRg end="3" st="3"/>
                                            </p:txEl>
                                          </p:spTgt>
                                        </p:tgtEl>
                                        <p:attrNameLst>
                                          <p:attrName>style.visibility</p:attrName>
                                        </p:attrNameLst>
                                      </p:cBhvr>
                                      <p:to>
                                        <p:strVal val="visible"/>
                                      </p:to>
                                    </p:set>
                                    <p:animEffect filter="fade" transition="in">
                                      <p:cBhvr>
                                        <p:cTn dur="500" id="51"/>
                                        <p:tgtEl>
                                          <p:spTgt spid="9">
                                            <p:txEl>
                                              <p:pRg end="3" st="3"/>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4"/>
      <p:bldP animBg="1" grpId="1" spid="4"/>
      <p:bldP animBg="1" grpId="0" spid="5"/>
      <p:bldP animBg="1" grpId="1" spid="5"/>
      <p:bldP animBg="1" grpId="0" spid="6"/>
      <p:bldP animBg="1" grpId="1" spid="6"/>
      <p:bldP animBg="1" grpId="0" spid="8"/>
      <p:bldP build="p" grpId="0" spid="9" uiExpand="1"/>
    </p:bld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3B8CAFC-22E9-B895-3DB1-E354BD2ABDA8}"/>
              </a:ext>
            </a:extLst>
          </p:cNvPr>
          <p:cNvSpPr txBox="1"/>
          <p:nvPr/>
        </p:nvSpPr>
        <p:spPr>
          <a:xfrm>
            <a:off x="4992130" y="3484605"/>
            <a:ext cx="1600118" cy="461665"/>
          </a:xfrm>
          <a:prstGeom prst="rect">
            <a:avLst/>
          </a:prstGeom>
          <a:noFill/>
        </p:spPr>
        <p:txBody>
          <a:bodyPr rtlCol="0" wrap="none">
            <a:spAutoFit/>
          </a:bodyPr>
          <a:lstStyle/>
          <a:p txid="4a282aa49003d2729da5eebadc19722d">
            <a:pPr algn="l" indent="-342900" marL="342900">
              <a:buClr>
                <a:srgbClr val="008CCF"/>
              </a:buClr>
              <a:buFont charset="-79" pitchFamily="2" typeface="Rubik"/>
              <a:buChar char="•"/>
            </a:pPr>
            <a:r>
              <a:rPr dirty="0" lang="en-US" sz="2400"/>
              <a:t>Démo 1</a:t>
            </a:r>
          </a:p>
        </p:txBody>
      </p:sp>
    </p:spTree>
    <p:custDataLst>
      <p:tags r:id="rId1"/>
    </p:custDataLst>
    <p:extLst>
      <p:ext uri="{BB962C8B-B14F-4D97-AF65-F5344CB8AC3E}">
        <p14:creationId xmlns:p14="http://schemas.microsoft.com/office/powerpoint/2010/main" val="64812627"/>
      </p:ext>
    </p:extLst>
  </p:cSld>
  <p:clrMapOvr>
    <a:masterClrMapping/>
  </p:clrMapOvr>
  <mc:AlternateContent xmlns:mc="http://schemas.openxmlformats.org/markup-compatibility/2006" xmlns:p14="http://schemas.microsoft.com/office/powerpoint/2010/main">
    <mc:Choice Requires="p14">
      <p:transition advTm="126000" p14:dur="2000" spd="slow"/>
    </mc:Choice>
    <mc:Fallback xmlns="">
      <p:transition advTm="126000"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67D94-9C8E-4407-BFED-310CCD223E26}"/>
              </a:ext>
            </a:extLst>
          </p:cNvPr>
          <p:cNvSpPr>
            <a:spLocks noGrp="1"/>
          </p:cNvSpPr>
          <p:nvPr>
            <p:ph type="title"/>
          </p:nvPr>
        </p:nvSpPr>
        <p:spPr/>
        <p:txBody>
          <a:bodyPr/>
          <a:lstStyle/>
          <a:p txid="9f1e6349c7025d8e10c0a7ebfb44e881">
            <a:r>
              <a:rPr dirty="0" lang="en-US"/>
              <a:t>Résumé</a:t>
            </a:r>
          </a:p>
        </p:txBody>
      </p:sp>
      <p:sp>
        <p:nvSpPr>
          <p:cNvPr id="23" name="TextBox 22">
            <a:extLst>
              <a:ext uri="{FF2B5EF4-FFF2-40B4-BE49-F238E27FC236}">
                <a16:creationId xmlns:a16="http://schemas.microsoft.com/office/drawing/2014/main" id="{5B692343-E283-4767-8CAA-E5ABACF9505E}"/>
              </a:ext>
            </a:extLst>
          </p:cNvPr>
          <p:cNvSpPr txBox="1"/>
          <p:nvPr/>
        </p:nvSpPr>
        <p:spPr>
          <a:xfrm>
            <a:off x="1730357" y="3657600"/>
            <a:ext cx="4545029" cy="1569660"/>
          </a:xfrm>
          <a:prstGeom prst="rect">
            <a:avLst/>
          </a:prstGeom>
          <a:noFill/>
        </p:spPr>
        <p:txBody>
          <a:bodyPr rtlCol="0" wrap="square">
            <a:spAutoFit/>
          </a:bodyPr>
          <a:lstStyle/>
          <a:p txid="d82be55024d253dacee78ee3b83eddf4">
            <a:pPr algn="l" indent="-342900" marL="342900">
              <a:buClr>
                <a:srgbClr val="008CCF"/>
              </a:buClr>
              <a:buFont charset="-79" pitchFamily="2" typeface="Rubik"/>
              <a:buChar char="•"/>
            </a:pPr>
            <a:r>
              <a:rPr dirty="0" lang="en-US" sz="2400"/>
              <a:t>Personnalisation de votre tableau croisé dynamique</a:t>
            </a:r>
          </a:p>
          <a:p txid="0ea0d219b97dbe7e83461b063806d7cd">
            <a:pPr indent="-342900" lvl="1" marL="800100">
              <a:buClr>
                <a:srgbClr val="008CCF"/>
              </a:buClr>
              <a:buFont charset="-79" pitchFamily="2" typeface="Rubik"/>
              <a:buChar char="•"/>
            </a:pPr>
            <a:r>
              <a:rPr dirty="0" lang="en-US" sz="2400"/>
              <a:t>Ajustement des options supplémentaires du tableau</a:t>
            </a:r>
          </a:p>
          <a:p txid="6a919e1f3f5d961015ba9941be32138e">
            <a:pPr indent="-342900" lvl="1" marL="800100">
              <a:buClr>
                <a:srgbClr val="008CCF"/>
              </a:buClr>
              <a:buFont charset="-79" pitchFamily="2" typeface="Rubik"/>
              <a:buChar char="•"/>
            </a:pPr>
            <a:r>
              <a:rPr dirty="0" lang="en-US" sz="2400"/>
              <a:t>Ajout de désagrégations</a:t>
            </a:r>
            <a:r>
              <a:rPr dirty="0" err="1" lang="en-US" sz="2400"/>
            </a:r>
            <a:endParaRPr dirty="0" lang="en-US" sz="2400"/>
          </a:p>
        </p:txBody>
      </p:sp>
      <p:pic>
        <p:nvPicPr>
          <p:cNvPr id="25" name="Graphic 24">
            <a:extLst>
              <a:ext uri="{FF2B5EF4-FFF2-40B4-BE49-F238E27FC236}">
                <a16:creationId xmlns:a16="http://schemas.microsoft.com/office/drawing/2014/main" id="{38461740-91D3-4413-BF01-87EFE3A1749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5105844" y="1442903"/>
            <a:ext cx="1986097" cy="1986097"/>
          </a:xfrm>
          <a:prstGeom prst="rect">
            <a:avLst/>
          </a:prstGeom>
        </p:spPr>
      </p:pic>
      <p:sp>
        <p:nvSpPr>
          <p:cNvPr id="26" name="Rectangle: Rounded Corners 25">
            <a:extLst>
              <a:ext uri="{FF2B5EF4-FFF2-40B4-BE49-F238E27FC236}">
                <a16:creationId xmlns:a16="http://schemas.microsoft.com/office/drawing/2014/main" id="{3169B5AC-CF04-41B0-AEC3-232A77AA9E1E}"/>
              </a:ext>
            </a:extLst>
          </p:cNvPr>
          <p:cNvSpPr/>
          <p:nvPr/>
        </p:nvSpPr>
        <p:spPr>
          <a:xfrm>
            <a:off x="4864453" y="1320308"/>
            <a:ext cx="246888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10aee884df4591f02815a05c35730d37">
            <a:pPr algn="ctr"/>
            <a:r>
              <a:rPr dirty="0" lang="en-US" sz="2200"/>
              <a:t>Tableaux croisés dynamiques</a:t>
            </a:r>
          </a:p>
        </p:txBody>
      </p:sp>
      <p:sp>
        <p:nvSpPr>
          <p:cNvPr id="5" name="Right Brace 4">
            <a:extLst>
              <a:ext uri="{FF2B5EF4-FFF2-40B4-BE49-F238E27FC236}">
                <a16:creationId xmlns:a16="http://schemas.microsoft.com/office/drawing/2014/main" id="{EDFDF864-24E2-4097-8889-7157C6EC2EC5}"/>
              </a:ext>
            </a:extLst>
          </p:cNvPr>
          <p:cNvSpPr/>
          <p:nvPr/>
        </p:nvSpPr>
        <p:spPr>
          <a:xfrm>
            <a:off x="6275386" y="3768811"/>
            <a:ext cx="366714" cy="1297459"/>
          </a:xfrm>
          <a:prstGeom prst="rightBrace">
            <a:avLst>
              <a:gd fmla="val 36038" name="adj1"/>
              <a:gd fmla="val 50000" name="adj2"/>
            </a:avLst>
          </a:prstGeom>
          <a:ln cap="rnd" w="22225">
            <a:solidFill>
              <a:schemeClr val="accent1"/>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dirty="0" lang="en-US"/>
          </a:p>
        </p:txBody>
      </p:sp>
      <p:sp>
        <p:nvSpPr>
          <p:cNvPr id="6" name="TextBox 5">
            <a:extLst>
              <a:ext uri="{FF2B5EF4-FFF2-40B4-BE49-F238E27FC236}">
                <a16:creationId xmlns:a16="http://schemas.microsoft.com/office/drawing/2014/main" id="{F68F3D0C-5517-4E9B-A162-50BAFCEACAE5}"/>
              </a:ext>
            </a:extLst>
          </p:cNvPr>
          <p:cNvSpPr txBox="1"/>
          <p:nvPr/>
        </p:nvSpPr>
        <p:spPr>
          <a:xfrm>
            <a:off x="6781800" y="3865941"/>
            <a:ext cx="3454400" cy="1200329"/>
          </a:xfrm>
          <a:prstGeom prst="rect">
            <a:avLst/>
          </a:prstGeom>
          <a:noFill/>
        </p:spPr>
        <p:txBody>
          <a:bodyPr rtlCol="0" wrap="square">
            <a:spAutoFit/>
          </a:bodyPr>
          <a:lstStyle/>
          <a:p txid="4af9586707f19150872e3827447ef75f">
            <a:pPr algn="l">
              <a:buClr>
                <a:srgbClr val="008CCF"/>
              </a:buClr>
            </a:pPr>
            <a:r>
              <a:rPr dirty="0" lang="en-US" sz="2400"/>
              <a:t>Modifier l'apparence du tableau et le mode d'affichage des données</a:t>
            </a:r>
          </a:p>
        </p:txBody>
      </p:sp>
    </p:spTree>
    <p:custDataLst>
      <p:tags r:id="rId1"/>
    </p:custDataLst>
    <p:extLst>
      <p:ext uri="{BB962C8B-B14F-4D97-AF65-F5344CB8AC3E}">
        <p14:creationId xmlns:p14="http://schemas.microsoft.com/office/powerpoint/2010/main" val="81434064"/>
      </p:ext>
    </p:extLst>
  </p:cSld>
  <p:clrMapOvr>
    <a:masterClrMapping/>
  </p:clrMapOvr>
  <mc:AlternateContent xmlns:mc="http://schemas.openxmlformats.org/markup-compatibility/2006" xmlns:p14="http://schemas.microsoft.com/office/powerpoint/2010/main">
    <mc:Choice Requires="p14">
      <p:transition advTm="18000" p14:dur="2000" spd="slow"/>
    </mc:Choice>
    <mc:Fallback xmlns="">
      <p:transition advTm="18000"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26"/>
                                        </p:tgtEl>
                                        <p:attrNameLst>
                                          <p:attrName>style.visibility</p:attrName>
                                        </p:attrNameLst>
                                      </p:cBhvr>
                                      <p:to>
                                        <p:strVal val="visible"/>
                                      </p:to>
                                    </p:set>
                                    <p:animEffect filter="fade" transition="in">
                                      <p:cBhvr>
                                        <p:cTn dur="500" id="7"/>
                                        <p:tgtEl>
                                          <p:spTgt spid="26"/>
                                        </p:tgtEl>
                                      </p:cBhvr>
                                    </p:animEffect>
                                  </p:childTnLst>
                                </p:cTn>
                              </p:par>
                              <p:par>
                                <p:cTn fill="hold" id="8" nodeType="withEffect" presetClass="entr" presetID="10" presetSubtype="0">
                                  <p:stCondLst>
                                    <p:cond delay="0"/>
                                  </p:stCondLst>
                                  <p:childTnLst>
                                    <p:set>
                                      <p:cBhvr>
                                        <p:cTn dur="1" fill="hold" id="9">
                                          <p:stCondLst>
                                            <p:cond delay="0"/>
                                          </p:stCondLst>
                                        </p:cTn>
                                        <p:tgtEl>
                                          <p:spTgt spid="25"/>
                                        </p:tgtEl>
                                        <p:attrNameLst>
                                          <p:attrName>style.visibility</p:attrName>
                                        </p:attrNameLst>
                                      </p:cBhvr>
                                      <p:to>
                                        <p:strVal val="visible"/>
                                      </p:to>
                                    </p:set>
                                    <p:animEffect filter="fade" transition="in">
                                      <p:cBhvr>
                                        <p:cTn dur="500" id="10"/>
                                        <p:tgtEl>
                                          <p:spTgt spid="25"/>
                                        </p:tgtEl>
                                      </p:cBhvr>
                                    </p:animEffect>
                                  </p:childTnLst>
                                </p:cTn>
                              </p:par>
                            </p:childTnLst>
                          </p:cTn>
                        </p:par>
                      </p:childTnLst>
                    </p:cTn>
                  </p:par>
                  <p:par>
                    <p:cTn fill="hold" id="11">
                      <p:stCondLst>
                        <p:cond delay="indefinite"/>
                      </p:stCondLst>
                      <p:childTnLst>
                        <p:par>
                          <p:cTn fill="hold" id="12">
                            <p:stCondLst>
                              <p:cond delay="0"/>
                            </p:stCondLst>
                            <p:childTnLst>
                              <p:par>
                                <p:cTn fill="hold" grpId="0" id="13" nodeType="clickEffect" presetClass="entr" presetID="10" presetSubtype="0">
                                  <p:stCondLst>
                                    <p:cond delay="0"/>
                                  </p:stCondLst>
                                  <p:childTnLst>
                                    <p:set>
                                      <p:cBhvr>
                                        <p:cTn dur="1" fill="hold" id="14">
                                          <p:stCondLst>
                                            <p:cond delay="0"/>
                                          </p:stCondLst>
                                        </p:cTn>
                                        <p:tgtEl>
                                          <p:spTgt spid="23">
                                            <p:txEl>
                                              <p:pRg end="0" st="0"/>
                                            </p:txEl>
                                          </p:spTgt>
                                        </p:tgtEl>
                                        <p:attrNameLst>
                                          <p:attrName>style.visibility</p:attrName>
                                        </p:attrNameLst>
                                      </p:cBhvr>
                                      <p:to>
                                        <p:strVal val="visible"/>
                                      </p:to>
                                    </p:set>
                                    <p:animEffect filter="fade" transition="in">
                                      <p:cBhvr>
                                        <p:cTn dur="500" id="15"/>
                                        <p:tgtEl>
                                          <p:spTgt spid="23">
                                            <p:txEl>
                                              <p:pRg end="0" st="0"/>
                                            </p:txEl>
                                          </p:spTgt>
                                        </p:tgtEl>
                                      </p:cBhvr>
                                    </p:animEffect>
                                  </p:childTnLst>
                                </p:cTn>
                              </p:par>
                            </p:childTnLst>
                          </p:cTn>
                        </p:par>
                      </p:childTnLst>
                    </p:cTn>
                  </p:par>
                  <p:par>
                    <p:cTn fill="hold" id="16">
                      <p:stCondLst>
                        <p:cond delay="indefinite"/>
                      </p:stCondLst>
                      <p:childTnLst>
                        <p:par>
                          <p:cTn fill="hold" id="17">
                            <p:stCondLst>
                              <p:cond delay="0"/>
                            </p:stCondLst>
                            <p:childTnLst>
                              <p:par>
                                <p:cTn fill="hold" grpId="0" id="18" nodeType="clickEffect" presetClass="entr" presetID="10" presetSubtype="0">
                                  <p:stCondLst>
                                    <p:cond delay="0"/>
                                  </p:stCondLst>
                                  <p:childTnLst>
                                    <p:set>
                                      <p:cBhvr>
                                        <p:cTn dur="1" fill="hold" id="19">
                                          <p:stCondLst>
                                            <p:cond delay="0"/>
                                          </p:stCondLst>
                                        </p:cTn>
                                        <p:tgtEl>
                                          <p:spTgt spid="23">
                                            <p:txEl>
                                              <p:pRg end="1" st="1"/>
                                            </p:txEl>
                                          </p:spTgt>
                                        </p:tgtEl>
                                        <p:attrNameLst>
                                          <p:attrName>style.visibility</p:attrName>
                                        </p:attrNameLst>
                                      </p:cBhvr>
                                      <p:to>
                                        <p:strVal val="visible"/>
                                      </p:to>
                                    </p:set>
                                    <p:animEffect filter="fade" transition="in">
                                      <p:cBhvr>
                                        <p:cTn dur="500" id="20"/>
                                        <p:tgtEl>
                                          <p:spTgt spid="23">
                                            <p:txEl>
                                              <p:pRg end="1" st="1"/>
                                            </p:txEl>
                                          </p:spTgt>
                                        </p:tgtEl>
                                      </p:cBhvr>
                                    </p:animEffect>
                                  </p:childTnLst>
                                </p:cTn>
                              </p:par>
                            </p:childTnLst>
                          </p:cTn>
                        </p:par>
                      </p:childTnLst>
                    </p:cTn>
                  </p:par>
                  <p:par>
                    <p:cTn fill="hold" id="21">
                      <p:stCondLst>
                        <p:cond delay="indefinite"/>
                      </p:stCondLst>
                      <p:childTnLst>
                        <p:par>
                          <p:cTn fill="hold" id="22">
                            <p:stCondLst>
                              <p:cond delay="0"/>
                            </p:stCondLst>
                            <p:childTnLst>
                              <p:par>
                                <p:cTn fill="hold" grpId="0" id="23" nodeType="clickEffect" presetClass="entr" presetID="10" presetSubtype="0">
                                  <p:stCondLst>
                                    <p:cond delay="0"/>
                                  </p:stCondLst>
                                  <p:childTnLst>
                                    <p:set>
                                      <p:cBhvr>
                                        <p:cTn dur="1" fill="hold" id="24">
                                          <p:stCondLst>
                                            <p:cond delay="0"/>
                                          </p:stCondLst>
                                        </p:cTn>
                                        <p:tgtEl>
                                          <p:spTgt spid="23">
                                            <p:txEl>
                                              <p:pRg end="2" st="2"/>
                                            </p:txEl>
                                          </p:spTgt>
                                        </p:tgtEl>
                                        <p:attrNameLst>
                                          <p:attrName>style.visibility</p:attrName>
                                        </p:attrNameLst>
                                      </p:cBhvr>
                                      <p:to>
                                        <p:strVal val="visible"/>
                                      </p:to>
                                    </p:set>
                                    <p:animEffect filter="fade" transition="in">
                                      <p:cBhvr>
                                        <p:cTn dur="500" id="25"/>
                                        <p:tgtEl>
                                          <p:spTgt spid="23">
                                            <p:txEl>
                                              <p:pRg end="2" st="2"/>
                                            </p:txEl>
                                          </p:spTgt>
                                        </p:tgtEl>
                                      </p:cBhvr>
                                    </p:animEffect>
                                  </p:childTnLst>
                                </p:cTn>
                              </p:par>
                            </p:childTnLst>
                          </p:cTn>
                        </p:par>
                      </p:childTnLst>
                    </p:cTn>
                  </p:par>
                  <p:par>
                    <p:cTn fill="hold" id="26">
                      <p:stCondLst>
                        <p:cond delay="indefinite"/>
                      </p:stCondLst>
                      <p:childTnLst>
                        <p:par>
                          <p:cTn fill="hold" id="27">
                            <p:stCondLst>
                              <p:cond delay="0"/>
                            </p:stCondLst>
                            <p:childTnLst>
                              <p:par>
                                <p:cTn fill="hold" grpId="0" id="28" nodeType="clickEffect" presetClass="entr" presetID="22" presetSubtype="8">
                                  <p:stCondLst>
                                    <p:cond delay="0"/>
                                  </p:stCondLst>
                                  <p:childTnLst>
                                    <p:set>
                                      <p:cBhvr>
                                        <p:cTn dur="1" fill="hold" id="29">
                                          <p:stCondLst>
                                            <p:cond delay="0"/>
                                          </p:stCondLst>
                                        </p:cTn>
                                        <p:tgtEl>
                                          <p:spTgt spid="5"/>
                                        </p:tgtEl>
                                        <p:attrNameLst>
                                          <p:attrName>style.visibility</p:attrName>
                                        </p:attrNameLst>
                                      </p:cBhvr>
                                      <p:to>
                                        <p:strVal val="visible"/>
                                      </p:to>
                                    </p:set>
                                    <p:animEffect filter="wipe(left)" transition="in">
                                      <p:cBhvr>
                                        <p:cTn dur="500" id="30"/>
                                        <p:tgtEl>
                                          <p:spTgt spid="5"/>
                                        </p:tgtEl>
                                      </p:cBhvr>
                                    </p:animEffect>
                                  </p:childTnLst>
                                </p:cTn>
                              </p:par>
                            </p:childTnLst>
                          </p:cTn>
                        </p:par>
                        <p:par>
                          <p:cTn fill="hold" id="31">
                            <p:stCondLst>
                              <p:cond delay="500"/>
                            </p:stCondLst>
                            <p:childTnLst>
                              <p:par>
                                <p:cTn fill="hold" grpId="0" id="32" nodeType="afterEffect" presetClass="entr" presetID="10" presetSubtype="0">
                                  <p:stCondLst>
                                    <p:cond delay="0"/>
                                  </p:stCondLst>
                                  <p:childTnLst>
                                    <p:set>
                                      <p:cBhvr>
                                        <p:cTn dur="1" fill="hold" id="33">
                                          <p:stCondLst>
                                            <p:cond delay="0"/>
                                          </p:stCondLst>
                                        </p:cTn>
                                        <p:tgtEl>
                                          <p:spTgt spid="6"/>
                                        </p:tgtEl>
                                        <p:attrNameLst>
                                          <p:attrName>style.visibility</p:attrName>
                                        </p:attrNameLst>
                                      </p:cBhvr>
                                      <p:to>
                                        <p:strVal val="visible"/>
                                      </p:to>
                                    </p:set>
                                    <p:animEffect filter="fade" transition="in">
                                      <p:cBhvr>
                                        <p:cTn dur="500" id="34"/>
                                        <p:tgtEl>
                                          <p:spTgt spid="6"/>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build="p" grpId="0" spid="23" uiExpand="1"/>
      <p:bldP animBg="1" grpId="0" spid="26"/>
      <p:bldP animBg="1" grpId="0" spid="5"/>
      <p:bldP grpId="0" spid="6"/>
    </p:bldLst>
  </p:timing>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mc:AlternateContent xmlns:mc="http://schemas.openxmlformats.org/markup-compatibility/2006" xmlns:p14="http://schemas.microsoft.com/office/powerpoint/2010/main">
    <mc:Choice Requires="p14">
      <p:transition advClick="0" advTm="14966" p14:dur="147">
        <p:strips/>
      </p:transition>
    </mc:Choice>
    <mc:Fallback xmlns="">
      <p:transition advClick="0" advTm="14966">
        <p:strip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LMS_API_VERSION" val="SCORM 2004 (2nd edition)"/>
  <p:tag name="ISPRING_ULTRA_SCORM_COURSE_ID" val="D95A5CCB-D5D6-4855-986F-C07AB8FBEA4F"/>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PRESENTATION_COURSE_TITLE" val="1.2.1 Data Entry"/>
  <p:tag name="ISPRING_UUID" val="{AF3B9C55-EBCD-45DB-AF64-BC33D368C8F3}"/>
  <p:tag name="ISPRING_ULTRA_SCORM_COURCE_TITLE" val="2.2.3 Creating a pivot table - Options and disaggregations"/>
  <p:tag name="ISPRING_OUTPUT_FOLDER" val="[[&quot;\uFFFD\u007F\uFFFD\uFFFD{6BE92DC9-446C-4AE2-8C04-F8B8C6EF443B}&quot;,&quot;C:\\Users\\alita\\Documents\\0. Clientes LOCAL\\DHIS2\\Fundamentals\\2.0\\Data Analysis\\Production&quot;]]"/>
  <p:tag name="ISPRING_PRESENTATION_TITLE" val="2.2.3 Creating a pivot table - Options and disaggregations"/>
  <p:tag name="ISPRING_SCREEN_RECS_UPDATED" val="C:\Users\alita\Documents\0. Clientes LOCAL\DHIS2\Fundamentals\2.0\Data Analysis\Production\2. Pivot tables\2.2.3 Creating a Pivot Table - Options and disaggregations_2\"/>
  <p:tag name="ISPRING_RESOURCE_FOLDER" val="C:\Users\alita\Documents\0. Clientes LOCAL\DHIS2\Fundamentals\2.0\Data Analysis\Production\2. Pivot tables\2.2.3 Creating a Pivot Table - Options and disaggregations_2\"/>
  <p:tag name="ISPRING_RESOURCE_FOLDER_STATIC" val="C:\Users\alita\Documents\0. Clientes LOCAL\DHIS2\Fundamentals\2.0\Data Analysis\Production\2. Pivot tables\2.2.3 Creating a Pivot Table - Options and disaggregations_2\"/>
  <p:tag name="ISPRING_PRESENTATION_PATH" val="C:\Users\alita\Documents\0. Clientes LOCAL\DHIS2\Fundamentals\2.0\Data Analysis\Production\2. Pivot tables\2.2.3 Creating a Pivot Table - Options and disaggregations.pptx"/>
  <p:tag name="FLASHSPRING_ZOOM_TAG" val="66"/>
  <p:tag name="ISPRING_PRESENTATION_INFO_2" val="&lt;?xml version=&quot;1.0&quot; encoding=&quot;UTF-8&quot; standalone=&quot;no&quot; ?&gt;&#10;&lt;presentation2&gt;&#10;&#10;  &lt;slides&gt;&#10;    &lt;slide id=&quot;{BA56501D-25BB-4823-ACA2-6E9CED76473A}&quot; pptId=&quot;299&quot;/&gt;&#10;    &lt;slide id=&quot;{7D7E57D9-2F03-4296-A4FA-32EEA0346F41}&quot; pptId=&quot;275&quot;/&gt;&#10;    &lt;slide id=&quot;{5A55BF17-D768-4BA4-A155-E67CAE3BD802}&quot; pptId=&quot;307&quot;/&gt;&#10;    &lt;slide id=&quot;{E0E81D82-7BAD-4F3F-8D17-18E86AC38C6C}&quot; pptId=&quot;302&quot;/&gt;&#10;    &lt;slide id=&quot;{A31BE033-F369-4260-8510-F6F627BC1B3F}&quot; pptId=&quot;272&quot;/&gt;&#10;  &lt;/slides&gt;&#10;&#10;  &lt;narration&gt;&#10;    &lt;audioTracks&gt;&#10;      &lt;audioTrack muted=&quot;false&quot; name=&quot;intro&quot; resource=&quot;578cb192&quot; slideId=&quot;{BA56501D-25BB-4823-ACA2-6E9CED76473A}&quot; startTime=&quot;0&quot; stepIndex=&quot;0&quot; volume=&quot;1&quot;&gt;&#10;        &lt;audio channels=&quot;2&quot; format=&quot;fltp&quot; sampleRate=&quot;44100&quot;/&gt;&#10;      &lt;/audioTrack&gt;&#10;      &lt;audioTrack muted=&quot;false&quot; name=&quot;Text-to-speech clip — Audio  1&quot; resource=&quot;da1b0d04&quot; slideId=&quot;{7D7E57D9-2F03-4296-A4FA-32EEA0346F41}&quot; startTime=&quot;0&quot; stepIndex=&quot;0&quot; volume=&quot;1&quot;&gt;&#10;        &lt;audio channels=&quot;2&quot; format=&quot;fltp&quot; sampleRate=&quot;48000&quot;/&gt;&#10;      &lt;/audioTrack&gt;&#10;      &lt;audioTrack muted=&quot;false&quot; name=&quot;Text-to-speech clip — Audio  2&quot; resource=&quot;c72b539c&quot; slideId=&quot;{E0E81D82-7BAD-4F3F-8D17-18E86AC38C6C}&quot; startTime=&quot;0&quot; stepIndex=&quot;0&quot; volume=&quot;1&quot;&gt;&#10;        &lt;audio channels=&quot;2&quot; format=&quot;fltp&quot; sampleRate=&quot;48000&quot;/&gt;&#10;      &lt;/audioTrack&gt;&#10;      &lt;audioTrack muted=&quot;false&quot; name=&quot;outro&quot; resource=&quot;2405cf74&quot; slideId=&quot;{A31BE033-F369-4260-8510-F6F627BC1B3F}&quot; startTime=&quot;0&quot; stepIndex=&quot;0&quot; volume=&quot;1&quot;&gt;&#10;        &lt;audio channels=&quot;2&quot; format=&quot;fltp&quot; sampleRate=&quot;44100&quot;/&gt;&#10;      &lt;/audioTrack&gt;&#10;    &lt;/audioTracks&gt;&#10;    &lt;videoTracks/&gt;&#10;  &lt;/narration&gt;&#10;&#10;&lt;/presentation2&gt;&#10;"/>
  <p:tag name="ISPRING_PLAYERS_CUSTOMIZATION_2" val="UEsDBBQAAgAIAES+aF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ES+aF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ES+aF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BEvmh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ES+aF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BEvmhUjnP2+moAAADlAAAAHAAAAG5vbmUvaHRtbF9za2luX3NldHRpbmdzLmpzb26r5lIAAqUcJQUrhWowG8xPKi0pyc/TS87PK0nNK9HLyy/KTQSrUVJ2AwMlHZyK88tSiwgoTUtMTkUx1NTIwskFp0qEiSZO5i7OlsjqChLTU/WSEpOz04vyS/NSIMqcXV0MXYyVwKpquWoBUEsDBBQAAgAIAES+aFS8fTX3SgAAAEkAAAAXAAAAbm9uZS9sb2NhbF9zZXR0aW5ncy54bWyzsa/IzVEoSy0qzszPs1Uy1DNQUkjNS85PycxLt1UKDXHTtVBSKC5JzEtJzMnPS7VVystXUrC347LJyU9OzAlOLSkBKizWt+MCAFBLAwQUAAIACABqdWNU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Djdnl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ON2eV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43Z5VFmBjoFRBAAA3BUAACcAAAB1bml2ZXJzYWwvZmxhc2hfcHVibGlzaGluZ19zZXR0aW5ncy54bWzlWO9u4jgQ/85TWDntxyV0t712UaDqQVDRUuBIurfV6VSZxBBfHTsbO7Dsp3uae7B7khvHkEKhu6FXpO4tUgUZz/xm/Js/duOcf44ZmpFUUsEb1lG1ZiHCAxFSPm1Y137n9ZmFpMI8xExw0rC4sNB5s+Ik2ZhRGXlEKVCVCGC4rCeqYUVKJXXbns/nVSqTVK8KlinAl9VAxHaSEkm4IqmdMLyAL7VIiLSWCCUA4C8WfGnWrFQQcgzSlQgzRhANIXJO9aYw6zAsI8s2amMc3E1TkfGwJZhIUTodN6yfOvlnpWOg2jQmXHMimyDUYlXHYUh1FJh59AtBEaHTCMI9PbbQnIYqalhva280DKjb2zA5uNk71jAtASRwtcSPicIhVtg8GoeKfFZyJTCicMFxTAMfVpAmoGG1/Vuv1227t/2B73q3l/5Vz8Swh5HvfvT3MPK7fs/dR78s/OXN0B31uv33t/5g0PO7w3srYHSDEMfeZMwBZkWWBqQgzFFRFo85pgyK9AGNkigoc4bTKfFFh0IWJ5hJYqE/EzL9NcOMqgV0Qw264Y6Q5EImJFAjnbaGpdKMWPdwBhACg1wWNXHyrqiJ07ONrdvG+/22dkbpYKVwEEHxgCwPzbHXRSs1qvsIB4rOoDLJg01OMsa8LElEqpo66Nz3urCI4REYZyL4BnP6GY0FCwu+SDwmYR/HZK3lvDvKO6B5ZKEJ5JgBk4OEcORhDm1OFbAbFAAyG0tFVd7enaX2RUoxQ4AHc4igK2+L7SDCqdxIapFY3VtB8/e+UET+Ydg2okdVPUbBiy6tUvq/iYyFaCEyxOgd2AkElZfF8CsiaL2/0SQVcS6FEaSQzN3MKJmT8LyMoxtwEWdgCfMuYUQZD58y+gWNyUSkgEvwDKYjyKk0+NW9gBMs5T0oXsX4ynRtt992P77SG8ThDPNgT3AoVxIn6iD4eIG4UCs7oCPAmSR5UkIa5mtl9lZ9ehqKjoE8P1M2NvAljTOGnxO+IGQN+oApP4yXfRL/zQhKu43wLG903bw5NLQ4hZQYTFgIYNpRvpywJQADzJHgbIFwAAeW1GNjRkUmQWIGhIGWT4/Q2EOZ5k9TmMzgMQ1JWgqydvTm7fHJz6dn7+pV+5+//n79VaPlUT5kWLszZ3nr0btCOasHN4ZvGH3l3rBl2xFprAs13HK6+y5Uwrzb993RRcvvfuj6NzsAcva2zyzH1ufp7uM1v2S81NPVcy9GrUs0cr3rnu/Vy1RUX0DzqiCCmpzo+3cZm8G1Dzl1S8Hr1JVRHI7cD6UAIYnPHONNuQj7g1J+35fRGpmbyXDtVlIqBDhppmZywlnDaEyh3r+LuVGqhZ80cr6PsfGfb+Vm7hxobBCcBtHB6ujHGOyHTND/mPaX/e/qsxG/yZznXnV/GfTaP8BseaEMmqfildXGOyrH3vk2UK/ElNMYaNWX+OIVYvPkuObYu5cqFUDbfCPbrPwLUEsDBBQAAgAIAON2eVSvO5WKiAMAAOEMAAAhAAAAdW5pdmVyc2FsL2ZsYXNoX3NraW5fc2V0dGluZ3MueG1slVfbTuMwEH3nK6ruO2Upl0UKldpSJLRdQAvLu9NMWwvHjmynbPfrd3xrnDbphQgJz5wznptnRKI+Ke+sQCoq+H33sjs463SSWSklcP0OecGIhk5KFDxl993HP9Npt+cgggn5BlpTvlBGEmQdisC01Frw85ngGu2ccyFzwrqDb/1H8yU9izzEEugWch7tzwHOnMygumZ499Cf9I+h+Duuroe3o3EbYSbygvD1VCzEeUpmnwspSp4Z12w8bbTlugDJKP9E5PXlj9FDaxCMKv2kIa/5NOlP9gRRpxQSlALj0ngyuZqMDrIYSYFtov9hviM51VUn0VZUUW1pt33ztdEKsoCtJO+tPxYGrZ9M0PBXmxBuMYRhK5SRNciTjIuiLE7pkUKKhUnoFufWfAc5TJAMnx8SHu7Md5BgAjIXIePmYvz94aaNoRjNsAxCZq4VL8zXBg653G4H/2c8JBLztqVgr6YIW9PDdEjKYKBlCUkvnJxOLcXXS6nxMQV9LKkwrxjgKylVjKpkFe43fFGeRSAvqBAfgpU5jJ27EbAur/Dj8ciOlcGcMOWxG1nkoISVF0YeVsIK+YxZ3UFGwgr5Zor1wtl6B76tcZzQDiPia7k/+agFTvAY8hVOQWtumppHrqKrvSBgcpHBwHbVO83BVC3pWZlzqbfjU8LJii6IxrX0y+DStQ1GJb0thW+05rZKNNUMmrptJkqp0BlUf/hofeUaNI7i9oYa6inMdUDXhVVRzLKIe8Ge643utaumSzaJc+eOxl1y382J/AT5LgRT3Y7n4fvDpLutvMsw0xp3KcgnPhdHcrjQENu3fraBhXuDx8KJ1mS2zNGltgg2KXWVbS5g4q9tqiwv8xTkBBuCQujIuszhlnSxZPirPyh8QVYntCgdUy/RHCd00/CRwHcAEDlbhufgDk6Tl0xTBisIQyUS2IDbIksUtn9TvKa76j0ZSY5qSD+DqkaJcXVFA+ED/WpmOM3h6a5JqmxktZESpntkuTbww5w03RqPSHv2rVSzjPqmFGKxavkkpRZvmkjtjVZnHzxZwZDT3I4gVETXN2gchwlR+LRYZQhqR165YNbWxpgKhAZNG8UM2sFlE8VqtqfsO77PwVwCxBPWCs+iHfAT1qkgMnveQGpLoUHt2Bgjrk07sHHU54VOepHIFSeuSU45Nf+ajEulRU7/WVsTv3h8LvZiztAg6gb/AVBLAwQUAAIACADjdnlUkUoaz0wEAABmFQAAJgAAAHVuaXZlcnNhbC9odG1sX3B1Ymxpc2hpbmdfc2V0dGluZ3MueG1s3VjdbtpIFL7PU4y86mVx+rdJkSHKglFQCVDsdButVtFgD3g24xnXM4bSq32afbA+yZ7xAIFA0iGCrbKRosTH53znzHf+RvbOvqYMTUguqeA151Xl2EGERyKmfFxzrsLWy1MHSYV5jJngpOZw4aCz+pGXFUNGZRIQpUBVIoDhspqpmpMolVVddzqdVqjMcv1WsEIBvqxEInWznEjCFcndjOEZ/FGzjEhnjmABAL+p4HOz+tERQp5BuhRxwQiiMUTOqT4UZhcqZY5rtIY4uh3nouBxQzCRo3w8rDm/tMqfhY5BatKUcE2JrINQi1UVxzHVQWAW0G8EJYSOE4j25K2DpjRWSc15c/xaw4C6uwlTgpujYw3TEMABV3P8lCgcY4XNo3GoyFclFwIjimccpzQK4Q3S5685zfAm6LSb/k23F/rBzUV42TEx7GAU+p/DHYzCdtjxd9G3hb+47vuDTrv74Sbs9Tphu39nBYyuEeK564x5wKwo8ogsCfNUUqRDjimDGr1HoyQKqpzhfExC0aKQxRFmkjjor4yMPxaYUTWDZjiGZrglJDuXGYnUQKet5qi8IM4dnAGEwCCXy5p4935ZEyena0d3jfe7Y22N0sNK4SiB4gFZGZrnrooWalS3EY4UnUBlknuHHBWMBUWWiVzVddCl71XhMoYHYLyR4GvM6Wc0FCxe8kXSIYm7OIX89VvcQSNIKgPqehnhKMAc2poqoDNaWshiKBVVZTu35trnOcUMQcvC3CHoMtigN0pwLteyuMykbqao/kdXKCL/NPQa0YOqAaPgRdeSlf7vomAxmokCMXoLdgJBqRUp/JcQtNrQaJSLtJQyLBWSpZsJJVMSn9k4ugYXaQGWMN8yRpTx8KWg39CQjEQOuARPYBqCnEqDX9kJOMNS3oHiRYwvTJu2u03/8wt9QBxPMI92BIf6JGmmDoKPZ4gLtbADOiJcSFImJaZx+c7mbJWnp2HZIpDnPWVjDV/StGB4n/BLQlagD5jyw3jZJfE/jMDabYInZaPr5i2hocUppMRgwosIBiHl85FqARhhjgRnM4Qj2FBSj40JFYUEiRkQBlo+PUJjD2VaPo3h8gMe85jkVpDHr16/efvu15PT99WK+/3vf14+ajTf3X2GtTuzvBsPXg7srO5dEX5g9MhFYcO2JfJUF2q84XT75cfCvN0N/cF5I2x/aofXWwBK9jZ3lufqBbp9n5a3invrdPjz9mngnw8aF2jgB1edMKja1FBXQLuqKIEqHOkrto1N7yqELPpW8DpZNor9gf/JChDStucYr+0i7Pas/H6w0RqYu0h/5R5iFQLslrGZlbBdGE0pVPizmBRWTfukIfM8BsXWizd9dFKY2XKgQUFwHiUHq5xnPLx/Xk7+x0xvrX65bVGigKRUG/1HG3NvpK+zFviX7d96neZB6aN2/D2Lmt0vfeZp+c1p7SOT5279nHcE8vVvo/WjfwFQSwMEFAACAAgA43Z5VPantXTDAQAAjAYAACEAAAB1bml2ZXJzYWwvaHRtbF9za2luX3NldHRpbmdzLmpzb26NlD1PwzAQhnd+RRVWVAGBFtj6ESQkBiS6IQYnvaZRHZ9lu4FS9b9jJ6XY6RWSW+JXT+4zvu1Zzz5RFvUeetv6vT6/hOdaA6cZtYaLUOcn9NLpkebFHGZFCbwQELWQ6ufTg7z7JSjHkaidpptX51Z7/iIkaEloitA0oVWE9kFon05bMK598SsobF9UU5DX5XRtDIp+hsKAMH2BqmQ1E53Hj878+lowVqAa9LF+CHTBMgicju6ncRKfIn893tyOhuOJz2VYSiY2z5hjP2XZKle4FvN9/DpXn15uJCg771UD3F7fjadBgrzQ5slA2Q6cxEkrwZCUCrSGfdxJktwkYxLmLAXuF3Tn7A80cPwvXRW6MD/0MHbm05LlcNyloynZhlpfXTkDn2af3tCmNwoIzjagurhCuZYdBigV5q4jx+jQGYlyZPNC5A03vXdGci5Z57YBB5eTq+nAB+uF0U9RzQ9/xaUzn/Ga0cwquGZl60Y2q8G7d0viGpenlk2HVWHI265bUZ+pRcEpkYqLFCgpsSKzMe3d485vtm6mVqBmiNxuUzcm0Ha9gHoSC3QCM4Zly9Jqtp53f3WQqWedi6wOYpPn2e4bUEsDBBQAAgAIAON2eVSUE7MiaQAAAG4AAAAcAAAAdW5pdmVyc2FsL2xvY2FsX3NldHRpbmdzLnhtbA3MMQ6DMAxA0Z1TWN4p7daBwMZWltIDWMRFkRwbkYDg9mT7w9Nv+zMKHLylYOrw9XgisM7mgy4Of9NQvxFSJvUkpuxQDaHvqlZsJvlyzgUmWIUu3iaOJTKPFIscdhGo4VNe/8Aem666AVBLAwQUAAIACADjdnlUNNS57Y8TAADaOQAAFwAAAHVuaXZlcnNhbC91bml2ZXJzYWwucG5n7Zt9WJL33sBxddpLqT2n88xlCtusrdrKWblKBc5Wizyd9FTbrBBZuTJzAr4gCgJ1Km1byvI5zcqE03BRM6EyBUGhskW+TFISUt5iZICIKG+3gMAD6jln5+W5nuf54/zHH1z3C9fv8/u+39/vdd33l39IQ4S/Ev0KCAQKT92+dTcI9CsMCDSv8KUFgTvWid33A4ewot2ID0Hsvhhj4GJ+zgc7PwCBbtIWTh/4VeD6Zdz2fUUgUERn8Bcmxl79HATajE3d+sHHpVlmlaXR7iLLC/zN6l8zS8W/wa5ssFds//iVFQ37l38U93jb1bB523auPH77uCPtFXN46vffXTt3ZeNX+We28lcdZ5tlt9a0GB98Xwd2Zaokg/IIzfqi54mWZhI7DxJZWojKeZ5c1Jeol1+SJ8ozqcaIgDCgY2//iFsYPJm4/xomLHhCf61zTfB4Z0k2LygvqPTgIm7wCEo/o301eHz6ZYLyheBJSkIFchby4H+EFA3iPGYsFVmzPLVmufF7y36syOtUEUQelWCjptw2TvNP0VaQ7yDRC2Xyk46Wy3jHDGpinaDEP9UM9zQLLOX65EpdVUNkiSmv0x3d/97M5ifzgEjarXPFbEfidwdmBH1JPg5BbKlafih8Zu/fvqf83UX23F8VyFRp4qwad3Hv5PIrZjR5/TXMip3yWd78zqYGY/SMPsc+453bgOqckWPxIm7NlbxZrf6o/XSgeA5eGl+hoJHHsgkQ96NKuuMdkfWdSv1IrsYt46rxF1Q5MNsFgRxN9Q4lmIhpEonMBcTa9sAdeyRoCQJmPUuoB66lk0eHjC7ndj57Tpp2eafZ7e0v84wk9o4n4L38PkmPpd+xkaLbSGcQiqeT4JUKsntUTxnXqx38DIjXgLDAprWRcI+XglyOn9NP2xGDAd7jV0pTsKJ28CcCmorVVHhSReOrmhII9UKECpX1VrrGbJMVeG4nTj1PqGFz5oxkGcEJEEOOh0+kNmePp7+Z027ttklLTLtumtpjKBlmnAAt5yuNr7177ZcrKh7H7LC1k8fcXlgJo1UhpkfcjlyKaSar8kBqVhPXVLz428eDcz4DiDxV9ihx9UnHSjlwlIeqVY1I37iusSSUQWrlbxjdc/afyIrkmkYgnpsQktPKgjmu6fXmbOA00W6Qe/pID3F1LIjja9HU1xLGCeDIhm/tE39ZR1nEDXqATmsgnVGJ2QkEBl2SLKgYxLuPoigM4dFKhdR/+gtRPUseZ+T/YlEjtJUe0chijvPHhNNHvS/meJ6otlQoyNBG72kV3k20W/hK8JkMcME7qk/n4kLN0Za0QPIF3VJ5qaefRrG7ygQZWWUjKLEZvE552MODLrbIenwn1hmdf9VqETc/r1RVD4Pe+9iVZL22dLnjLz5bFcmtyer9v4ffvzW2Q/AQPAQPwUPwEDwED8FD8BA8BA/BQ/AQPAQPwUPwEDwED8FD8BA8BA/BQ/AQPAQPwUPwEDwED8FD8BA8BP9/wDMiuTOvx6XGF2HbJx8k73jYGVO1oeZPiezoGX4pl3l2W82t2eVPFyDi/vqS253w6m3Rqd1z4i2bXTW748ZN0bnLV81JiMFtGNi+W8Yj8sgms0XlpWk8TIHfjvTrx/UiVzLB7zOJvMv3Y3uIdTJFq/rBqnSHhMQW8wN7HIuk+x0ePzAkiWqMp+paOhkfFLdxpp+bJJhOjte5jECdeI60KPlyJFznHbZMa21AV79pAG9WFKrYZsmjGWmrGisUlnYHK/7+xlHH+2yu49P4bgaQuYcbsNPE3eYHD5iM9cUkjre/zqLsjuQuQOtculaM5vBe+IwSmYlKtmhpivue8zdIrKkpqwFuaXsLE3DD0xOHoANOg37hT7cX3MvzDnCp/gn+BgW/noOfVfgoj3zWd5jjeqt09JCrrvdLRcDqU59NSiYgIo2nz0/SyyjnmaZHuuKmGRM/+KTT3B/VzFI2VbNtH4UHNoimv6WdFDiNv65mb6FJW+bMrVg/83+p//f+tyvN1N8azCAQ+6ZQBCZbBjPBBZ5igax/e1zqvk4c6UE/Xng1zEIT+9Ij5Hj4M/jr9hIQSL5OCaNUKFiKfyRS26P8XdotvnkfYl8E4dZ0mnU5PDIfZTrScLbh+gEeVGdIQj8Gd5o4IgqQDndJxrPIDqTlUuFQuu+ZqLykzd4jmtbQURLa9EM4UVYrmm62XOq8jfY70FQKkoO2kScXiiYgDFGk7yeRlwBQdm0mKLdwdI/7xT/yx9L9dkmKSDjN2ytm94zZZAzTw+91MtNerJ4ogPRkw/jF3CzxCnUE6On+CoVYggvq6R76sKZv8D0lvaC4Pv6oVAZyAj4fnOc5Dpm6S0I078l7iqrd3LKgLVHNjvwZj6KObKGaf0g4X4m0cPBIjqJMNZ73OFN2p01T25g4Cq66oK8mGfCX+BbdQVQJSiwU4nuJsT1EgfyqIA1NpTuItEvJGJSc78N3mM6LC+2uqddQhcUXxIYaZk/KNtAd8yIujaF1GkuapMe31aQF4l+yid8X1ZKbNx/ZBx2efEz8XLcFvJP0E96KM5FbK7rtWou/TiIsvSTEFv4eNU8Pfl8SSxhvLxr38PbW/hRGjW2uRmEtRIHUXWSmdSVOsWmMHeImtDzBJDnMqzcFti3XAGTNAcb0dG0Ejbr9lyI4mk8tr2/8q9d6EuNM4Jfj99G+6r1bvRQxb4Tij+2AyOMYtQ7hkxOWNl1fPaGPDIli1f7ELfJetEpaH6gSu7OSMMlJ+QP9el0ufHI9nAScgNtvCkQOAmw/7VxtDOp5Av+ZYZ2UaX4FxFM9wwnG9WMWmwlAiMsXr1c6oU7x45bCS2cbmNG0JCUGwUq0EsEDwfD+1rnxnGqLpM5wM6YKj5AxXwfgPfAc6A9W+67LvZuiVxa9BCXDwVXsGYc0FEGizDgB1M5jSt+KJcPGfQ7qFIcA8SkgZXK9T+z/UZSU4twdFGc30LFGL9wW9Mq0TVO47POARa5UKKjTFyRwP8xfC7dnWGB+BtU8wWNSDIxpWw5TedT7EcBn3Og27QWuORMayb3ur5+mYDouic2B6BOba0VTLViYqHfc4utMT0nGek95jGVcOyWSW+ah+4acZn71EKteEC43t6JhHWyHFWaRon2n9CIRp32M3AQMuUuHIUiTbszAa82LnSuSOTEo/RozdqWgkr6xP3tztKn6GXyXSEJseGZ89OAS8/i6ykdSQEdKUNI9vNKhSgVe7OT4qyxU32YRRTTeQIcNFKvCUPomKY1y+klQW88wgW/x7C8OBPQKRO0Q9y5GFYaGr4yJ9TwCHVPsXMQ1kYgUhqhkSgmkpiGBKCeZmTgfHNvc3V9Q1YYQj13GaTYmd8BbF9wjfxFxd0mHpjNfLTRJGHqzAq+BNe7gavkd8h6WvAWrwPvaAPnaeBLbMfmnWoED9nnJbP2qYP1uUyDWsKtEl6+DieqttJEj15Nb/NIfimRx8fKii62Qh5mtCwakiPXwZ5sx0jYdmBir+J72tXMzhlsJBijh3LK3y1RhsKTDLeB9NehlMia0evybrELiNLkpecD18FQKVlROJJZ09R9ymvZTW72e6QPXXw7E3X1cnZ9/RMXZnPQ80wOTBny5jR8TIc81nY95AUgoEx2kNXlumfL31w6ZPZ+SipVyAXLLuDCTDuvfE43JKBMVa9iITjOZewC26QBaLuxNIteLhmt7ENl6h1kOfGP1WZ95DPtN+sjUpIzZoqoe8B2+RTKULYF+W7mIS8IJJOB8uWOs8EZ2X/Q6IF+woNd7+jF+OHoXEFXjsP+K1Js5z0SErNFXJxPUZ3dAokzTMRcB8cNbaZq4SaLHWlYoV/DTkH2x3A5Ip1loEyV57z69Pc3/ZqR+dHBF2VguQi5Khq6lQkcDGX/dpKB90aU4rJrEiJGgpyXcCC7pBrKFukpQ+WO7pRkxBF3JvowV0cm9RxmtlXe8zmeLL5gRMjY3MV3T+dQYV/A2cXWn2ecwnO0tI6H44RmeXTdMfKtxUTU4n6zxjF+UKQRo8aidUqhokUmW1hSzK7TOM0xT+/feqs+BR7a3iO/mlQo23GKHYSNzEbLS0uG2D2hqIvx6QpHqgUk+fe/mtn6mglpPp2V2WHgjyjLWWnLmu3nFKjlXrDvUoTK5gTJXAi9LnW1u07XiO8pU0moYBKj3e6+eYGZ/yvLb81RvoAhbab4v1StY4hxXUppCD/ESg3G92fvGEejBbO++DDOcMA+EIfTg6k4oj9JY8tYXf2RqS+B/BI5M90jTIAWC8RNNGos1H0ktaK8eitPxOa0c1lJ6vOPjCoXjiK486QReLQynVSiKuNrVFgsbDXhGbzMB1J4syajdnMuXgQ8vNwqj092bMbbCndwkfh+yG7u8MZCu/zHh2+QuVzL0nrRJ8gh8ElnvYaEDtedwLUd3m+zr5yCC+ciUfaaobn0n6J9AgIBQqo3D0Abou+wwnJciah+mukhJw4dcnDqnoXQ4iQxp9ht9Qkar/03vt/DONno3ToA5Uf7oTrQAMBM3KOnfcrVHVbQem0WA3hhoR5x72y+Wdp/8x2rypuCX4rEIuHQF4c+2CGt/QeOO6rXNCjn5McxvkDPXbub3bkkmNkySw0BcwSHeT/q1KP9Xzy9adPsiWsrIrqinQDiXlZ7aYtnTtAsbUAyrcHuTDof/aBrxRhlpkxtebmRtUD7vyZuv4pr6caTx9zObAEkShqCZ96rTtDe23v9IZkJDojx8mVjTXyAv/vv6kEtdMgS1t395DBAHniu+FJH9tAKlnoQmUfGB1C7x8GnDf/F32XZT5RUmK41n6V8WqOQYcrXiS8Rvx98oUEU9idMa97x6qZpKyswEYq1PyMSIswgzYiHHpMp+mp2y897otXCua/uQ9yUlU+tU5p+X36ShY1XYumgM4Pki0WEw/KP5ls8U45Yskrll5m368WaGd0ywn9VkO1a5OWBSwjdA3Oa1LZbTdM9xfSARx6x5klyWeGTW4TtGYt0xWDnHNCLVZQRljcXIn7RVSgbBL3KMxXtTRo9MKwAGOzY2wwPfoZIXuB+quujDOMFwZPQTSTrJnM/DcqF/Hg/zG4Rj93ECzZVB417qDnnSXCMdbCSQw5rfl0RCsd9V7meORR+Be43pGu8oxzeqauQI3Wyhe5Cj9k7R/FPN2Yt4uKGgcQ98hh+v/OYTWEAUqjVo3uruZGHj3wopeLf6sCnCRSzzv15anALCCZCVik/UtftioaPWTETnz7kInca3UI0fFkbiifAcQtKHbG28BE2tSKHeYm1S0iPGA5Uz13OeTIm4WkZmWcSB9Q6Kuha9U8hhz7bBpTWSgjqxZvaxb13WPXpZv9O+GCt0PW/eVVLVrL+ucx4TUCKVFoOtoAVy90ZSxzwBkpAC1CvbbaRgELRx8C8SRWqmTUKuCnYbkWvEijHD3kBqLek0H4Wnjx0NCKskX5QOa0taGDkEFWef5Dgxt7jXydwqP5QuqRtbFcFtbNc4HmnfZ+SUoHwGt9NzkEHpwQlg1U4mKUNKOyP8ZcscqO4Vs9X9fpRw4lRO+qmJP6DdA7XjMKBNoiIDAs25rG410dREgA2TEAxaY/lvHh5VGTMJJwmuS7jGHTQwLyCmfj/hZODpvK+JqzfYB4N6XGFCXq2uDpStYA57/tNVK4sk0/2RH1oAnOfNWn/kffcU/3n8fPDAXF9OX60N1N3yXYLPoeH3iPPNLTBXV7qarFum2RTT0VB7GRnshWTMcOuuFxBNBQTor7UG61Awa87MZnisgIAQvwDiBkIeT/3nft9c49iucFxqZQntoxa19z7V72yWWdLJ5jy0wPNzlKh0U2lq/BZukru8VxY3TwbX9SAuX5f1mHbNd6V39QWDCcwM1BXbN+PL8jMQ4nkg7vp/OVeYa9LLf15CmJku471taLcK3u6567fCNYNJa5p6pg00n0H7dEXHItWowTY501DS+mfUCHQuSzEQeKdZat4/N3ialyLkru9KusRw3ySBAkSlIRSqaxCfFgKLaQ+ahOxaxomlpKW1/tOs8HczEeog71y1YFBO8VR1Srq6ZCbefUUYKLMH55laimFg/i7tolp2VNNXH4CyzMYjJHcKl776g3gS192HpLqv0tah5B3/y1bWU/Hl2gn4257pjX7A1l/i9T12S7qCsRQbkTXQ8+gkvNTWhHDdzUHp+eOV1uCAVnrGIicS/pUpOVSvicDw2VmaMqNWdkh2KAx0rPZrrXMyYHsV+2+DZy9VnaQiIrGON71lEscjxcGqG2jvaEZg1S38F+udgUk0XUOaVNohdjb5KxbD/9wSk0U7jOTaWtTltp86L2+r+dSUt1X3g9b5kfsBdJIhbX+X8DGYiLyub0RJ8J5znPKR+j3VTZGt+N5+288BXHylxn3CEuMrv3zhYsGj8z7147GXg5/baffGpTY6Er8rGMR5nviv9X5syr80JcnN+lNgjGZ3rJEtFtAtJY7RQAUrGkU/Sb92o2/j8AugOz3md0Qut1ayNNB2BhIWge5YBGfCHJihJUKgw6LydjGmu7RH4ownhtwXbwjfv82OxtSK3emHrlz0SXLp7sB8z1W+aoKv9ozlBKaWSRp1GtUkrfYtWR8Yq0dsMoXGtlKilcXl1/WXkM5St5FHd1peBnH5xNnPDp8WLP13fJD4X4UEwB9GXHJPw4l/MBK8lfpR2lb2h5/98b8BUEsDBBQAAgAIAON2eVQ6nedwSwAAAGsAAAAbAAAAdW5pdmVyc2FsL3VuaXZlcnNhbC5wbmcueG1ss7GvyM1RKEstKs7Mz7NVMtQzULK34+WyKShKLctMLVeoAIoBBSFASaESyDVCcMszU0oygEIGFhYIwYzUzPSMElslC0MzuKA+0EwAUEsDBBQAAgAIAEa+aFT2sQ5CowUAAKUVAAAgAAAAdmlkZW9sZWN0dXJlL2NvbW1vbl9tZXNzYWdlcy5sbmetWN9vozgQfl9p/wcLqdKdtNfd073sQ5uKEKdFJZgDk7T3glxwUmsB5/iRNvfX39hAmtztCshWqqJiNN+Mv/lmPObq5jVL0Y4XpZD5tfH75RcD8TyWicg310ZI5799NVBZsTxhqcz5tZFLA91MPn64Slm+qdmGw/8fPyB0lfGyhMdyop7enpFIrg1vGpmWhYPAnjo4Mn3bjBxzip1oalr3ESXRFN/arjG5laiCv2eOnvhG5DkEgeRaL5SpSPjV5xZ1nBNCKVlEnulix5hMZVXJDE1ZcR6aay7tW5PaxI2mIQC7gTFx2U5sWAUUoqca4PPyPOwAU2q7t4BoxjEYiCeRimqPAl5VwMW5qI49w8YkOJ9BSryOPiq3Y7kLZzYB2ny/YU1Dwg7rREiUs6LQxI0A9BzzEftRYGEAVdCERkHoecSneAYRKrWIrE6bhIgS5bJCZb3dyqLiCRK5FhQ7YTiTo7gJ7m03Avd6f+2y7dj0MVoQxTWtixyB83dz4hJ/YTon6Ov1O8B7Pg6wS4FO745QYky8gpc8r3iBts+ykmPwlMwiNyLzyCKhS1vFoYs/QxzozLvhYor9C1XSF5RQ2E/3KrgY4WgJfr4jqCU4O09QKxMIWJj+fcOJ5WNYmEUrm94ZE6vgTMnmRVTPSATbQjUlvmNp3eir7Z197rpOZ3pe2ze6uKcs/tZnbZEF1N9j5JBbEgWgBLCzZLZl+R45ciPRL398/fL69cuv/UAu9YnTVHPk4gdIk/odZweqWYJU4LfXLvR90FcrDjvQxap242BdrI+yRs9sx1Xf3wn+oksT9CeKtuWrF7GEhbzuFfeMLEzIH0ia+raltAEalEWx/9RUfF09ywLclSgRJXtKIavKp0qoer9tpN+kVaouAb0jkRkT+WW/65XrEHOm87sAYZm3qlAPmwKkE3itpp1S7Cdw8ZKnkiVoXXAAJAFi220q4rZ/tZLzUrbvi6KtZDMIVsQHdrEuZIa2rCxfZJGcsHwcTx+w7VoEEmnRI3DVZw/AsD8BY0NR8LjqB4MoTZ2fVhcr2wUCI6rlqCSR1WUFac+2Ka+4jlaorbC4OWP5WoI+Ug7Hrs4deNdi6U2TY4audRdN6aH6HFbn8fNAOxDXd/N7nM265Cc5642pRYMx5QGqA8qRjLEg98aE3I+xeMQwX8BPn83RoAN12xVVV7QxUzWS7tszSKlpJ2RdwoqiBEpLZ6Qc5yXAcCK41DadH7SGBrQ7wzdixyGMIuFFL80kpI7t4oja1IHUtY99VtDjLDyDmQyOKvuvaG7ajj4Z/qtXttdTBkt2LI/V+BozJYQ9vEtEot+pWtFR/12LfxCr2v520bZGd4YfLi5HxnPSTX9QRqyqeLat+lwrmtvwz4lC9YUfhjBk6+f5PwyB75KZo7Hxp/NzMp6OyVFvED/J1PBsvXck7aSJ4ZSG+sZwsKbDrVwCTueqP0r0NqTa+VoOx2hr/7Aw3HKFp4FNwXbFn0pR9Y4iui4GH266LM4/1SBKEvowzp6QBBzJuoh1t+wn6Q2jJemwMMCyG7dOzpkW5+huDBtKRQbsJQMwwwXu+G+OhxMeV7JOE13EqfimjwjYbp3x/w9y6wJu+2o1ZWUn4uaEuvmZKFqSGqfeiFHqUIeD1XFUhudrJAinOuYA7mdzOP7W6z4LasPe32WWZk1jy2QGS72RUkIcanuRZak5DbzWT5Wo0v5R4mB4Z7qgQXVXglsSDNLflD54IqDPambVrSmFW9NQwHnoOAHcCrHbRDSv07SMYVjPz0AA+hsU/AoBrQ9Qg67vHZ66srUC0lguf62GfSLrELpxSJuTukpFPtjWM8OgtfTUYTrYzjEfW7MBl5mD1aEJN6Zd7x9hvzzmymsn1XF8vfVHDeJ3zXWo/ZI4qpdo46VMoWucWh6eSv1B9erz0ffVfwFQSwMEFAACAAgARr5oVBUeYBujAAAAfwEAADEAAAB2aWRlb2xlY3R1cmUvcGxheWJhY2tfYW5kX25hdmlnYXRpb25fc2V0dGluZ3MueG1sdZBBCoMwEEX3nsIbCF2HQNelRagXGHGUQJIJmVHw9k1EbWnTZd77P8OMYhQxfmJd1bWCWegpEEVLnFE173e2DAtevXEghnzCgrznSiY3LFFoIzJ62ZQewXLK//BjeGthPT/iI14w5UJnHOpLqbCZXPKwmGlj3RpQjxHTgC+Yc+iht3jDtSeIw+MM7Bv/1bmbNpsd3mlAHSK5IKr5QFW613H0F1BLAwQUAAIACABGvmhUp4ruNgwFAADlGQAAKgAAAHZpZGVvbGVjdHVyZS9mbGFzaF9wdWJsaXNoaW5nX3NldHRpbmdzLnhtbO1ZX2/iOBB/76ewctrHLfTvtRVQsTRoo6XAkbTdPlUmMeCrY2dth5Z9uk9zH+w+yY0TCFAKNdW2t6e7SqiKPb+fx+OZ8UxSOX+MGRoTqajgVWdvt+wgwkMRUT6sOldB8+OJg5TGPMJMcFJ1uHDQeW2nkqR9RtXIJ1qDqEJAw9VZoqvOSOvkrFR6eHjYpSqRZlawVAO/2g1FXEokUYRrIksJwxP4pycJUc6UwYIAfrHgU1htZwehSs50KaKUEUSjqnNNIyJaJNSpJE2G1cgp5ZJ9HN4PpUh51BBMSCSH/arzy0H2N5PJ2S5oTLgxi6rBoBnWZziKqFEEM59+J2hE6HAEGoPRHmikR1XnoFw2LCBdWmXJuPPdY8PSEGAGrqf0MdE4whrnj/l6kgyIhPMgqqZlSoB0aWxBUpNHXQzkQ9GE45iGAcwgY6yqcxHc9dym23PbDffuqtfKVbVGBF7Qcq0wfsu72Ea+23N9tx24vbtPXmdLxGtWcS/rXmtLzI37yfeCbVdq1y+3hXQ/d9pbYeqB12lvYYdG57Jbb99utaPPt1231/LaX+6CTqcVeN05KvPKBf+rlJZduQIuL1K56LB6lMZ9jimD/PHEaxXRkIEYlkMSiCaF6BpgpoiDfk/I8LcUM6onkKggztA9IUldJRDlPRNPVcfEiDOnywlBMQiyIlZP94tg3ds/Xdp7KV9+vq9n1awUCaw7Elq8s/p75aNC/9PDzeqvUbQCCTTBfNISw3fX/uh4nipPypvVf07Nytgk9jaWMsugq+q/aL79w/n5Hxwfb1ZhzWoVrDUOR5DZ9SwxL47MpKixPQ41HcOlQZ7oOkgZ89MkEVLPc/viYKHEGprKQPCl4DHPqC9YVJwaifskauOYTC9Ell+I/j3lTRDec9AAIp3BkXYSwpGPOdzDVMMxhwWHSvtKU53dv82pdF1SzNAVp1AoEHTprxx7OMJSLYV2cUTm6gtrXbgcc3Pnz2vlcKqIjWDbZCvFYJdWtJKMqUiVPeIaSpDYSrKTaka5lWhvlhgtdc6j2UbYjSFr2QjekL6i2s7EAhU6II8PhA2oCR6tQkkIt1L7kWo0KCAoFnancyNSFqGJSBGj9wRpgUBROC+kRwQtllxoIEWcjUJROHUYNKbkgUTnNgvdwhJxCkiTnBjR+QrfUvod9clASOAleAwlK4zTqXvtvp64CH3Q/AfxJ1ipudJ4ZoMPecnmtS/crx+MAXE0xlBkbkcOWZDEiX4TfjxBXOgZDswRmtyQHXpEo2zOZm/WC47wOPMk4x0ZKfgQhQPIOWEihBRKeUpsCUPMkeBsgnAIIa+MX2ZJCEZyD8yp1asVzOHgNNnTkI4hgoSMiLTac3lv/+Dw6PjXk9Oz3dJff/z5cSNoWiRCHjfL5VViY2OzYI180pi8gFvTaryAWttwWONev+JK82GNfKZgt8Y+bUSsgSvtiB1yTVPyAnhDa/ICckODsoJtChmbVBUt4D2z2Xoj8K694PYucL8GywRZNKzWNZWSKbuer8KyivgnLsI6VwEYzLWqVFy/c9VruL5VpTLzHatMZsfZ7ljVXl8syy5TG3QX6gIrFeDiHeZVBFy9jMZQN0XvllnfIZLfKSx+RHOSh9bbhMWrjuvfk1L+q6b76XviNzKe7156nzqti/+D9x80Yv5UvCBdeiNavKhb/ihgZmLKaYyZbwr74ktC7eiwXCk9P7WzA2zLn2ZqO38DUEsDBBQAAgAIAEa+aFSPdlX+bwIAAIcIAAAkAAAAdmlkZW9sZWN0dXJlL2ZsYXNoX3NraW5fc2V0dGluZ3MueG1snVbbjtowEH3vV6DtB9AlEISUIiVcRFV2QQs/YMgQLBw7sie0/H1t5wYkWdgmL3jmnLmcsR08daJ8/K3T8faCCbkBRMojZSyFrUPDny8hVWTHIAxSRMFfxt8HvusMfa9rITX4UZxBltj5fDIb9FuxlwQko/xkkG4Q9HttSC5kTFgZdupM3emoDWwq2DAawpIqnDGIgaMm9UauH7RmSEgEQaRhjn1aYYxcdmRvKp5N/dHr9DOgFsJEfP1h3lagSNJkTTiwLP3Q8dt1qMALIKGel1HON28bQwGDPUK4+h9RCvLXiRq/I3Jtyl2YefxCiAOtWyRFykOzi3oD132Kb6hb+Ivvdg88briBapq3u9E8XyFucgHMYFzHd54iF6Raz5/vcWVEVm9EnkCqh9Wiru6hFnhM4x0nlD2xs5HGoM8i3FTcd/p++/lFIRjS5IbxIEnG2GbFz4bmbccmgdAHXmsob1OMnHn/Wpj85/UV5iFFBvak3N1sZ6qovs/GKFPwusUq86mj+LMUkcid5dLmaI6oC+YoBWtKRVIUCz3UPFy5rJKtUrSa24vtKuutvcJPJrnpQJjKsaWtgq0lKH1Mi4v4KvC9p+J8gBKp3IOqce49FWeeMqb2EoDXSDVXPqdmsayKuq7mgYUgrGPFl3DAcnJ35jJBUxxP1UezQSLxajbZOu+OnMHnNCZIBdcOBFU01+DJOEyIJNfXOosh1exVCWv9lSiDqYLQ4GmjbPWpHfeaKNaT0Tg508hat/qLOz7oqXjdO2OGBG6+9b/hshNEhu8lJO+91Z2xdY9pDG9Cb/FEijhBr3tlsvOpxqB/mz8g/wBQSwMEFAACAAgARr5oVHyfhAoCBQAAXRkAACkAAAB2aWRlb2xlY3R1cmUvaHRtbF9wdWJsaXNoaW5nX3NldHRpbmdzLnhtbO1Z3W7iOBS+71NYWc3lFPq7bQVUlAZNNPwtpO30qjKJAW8dO2M7tMzVPs0+2D7JHicQoBRqultGK22lqopzvs/Hx+d8Pk5Ll88RQ2MiFRW87BzsFx1EeCBCyodl58avfz5zkNKYh5gJTsoOFw66rOyV4qTPqBr1iNZgqhDQcHUR67Iz0jq+KBSenp72qYqleStYooFf7QciKsSSKMI1kYWY4Qn80ZOYKGfKYEEAv5HgU1hlbw+hUsbUFGHCCKJh2bmlIRENEuhEki86Yk4hM+zj4HEoRcLDmmBCIjnsl51fjtKfmU1Gdk0jwk1UVAUGzbC+wGFIjR+Y9egPgkaEDkfgMMTsiYZ6VHaOikXDAtaFVZaUO1s8Niw1AVHgekofEY1DrHH2mM0nyYBI2A6iKlomBEiXxhYsNXnW+UA2FE44jmjgwxtkYlV2rv2Hrlt3u26r5j7cdBuZq9YI3/MbrhWm1/Cut7HvdN2e2/Ld7sOV194S8Z5Z3GbVa2yJuXOvep6/7UytanNbSOdLu7UVpup77dYWcai1m51q636rFX2577jdhtf6+uC32w3f68xRaVYu5F+psJzKJUh5kcjFhNWjJOpzTBnIx4usVUSDADEsh8QXdQrVNcBMEQf9HpPhbwlmVE9Ap6DO0CMhcVXFUORdU09lx9SIM6fLCMExKLK8Vs8P82I9ODxfWnshm36+rlfdLOX61RkJLXbs/kHxJPf//Hiz+2scLYF+xphPGmK4c+9PTudSeVbc7P5rbpbGRtdbWMpUQVfdfzN8h8fz/T86Pd3swprZSlhrHIxA2fVMmBdHZlbUxB4Hmo7h0CAvfB0kjPWSOBZSz7V9cTB3Yg1NaSD4UvGYZ9QXLMx3jUR9ErZwBCXcqXMHDaCuGWxgOyYc9TCHQ5dq2NQgR6ikrzTV6WFbn1pXJcUM3XAKXQFBzd7KJgcjLNVSIecbYg66oNKBozALbva81g4nitgYtow2KQa7Y0UryZiKRNkjbqHfiKws24lmlFuZdmcyaOlzVrs2xm4EGmVjeEf6imq7EAuU+4A8PhA2oDrkrwokIdzK7Weq0SCHoEjY7c6dSFiIJiJBjD4SpAUCR2G/kB4RtNhgoYEUUTrKsJomDBpT8kTCS5uJ7mGKKAGkkSJGdDbD94T+QH0yEBJ4CR5DfwrjdJpe++8nzgsdPP+X+GOs1NxpPIvBp6xB81rX7rdPJoA4HGNoKbcjB80jUaw/hB9PEBd6hoNwBEYb0k0PaZi+s1mb9YQjPE4zyWRHSgo5RGEDMk54EYC6Up4QW8IAcyQ4myAcQMkrk5epCMFIloEZtXq3gxkckiZ9GtIxVJCQIZFWay4eHB4dn5z+enZ+sV/4648/P28ETVtC0HEzXdYT1jZeDayRL64hb+DWXCzeQK29Xljj3j/jylXDGvlKe26NfXntsAauXD7skGuuIG+AN1xE3kBuuI6sYOtCRkaqwgW8ZxZbrfnereffP/juN3+ZIK2G1b6mVDBN1us9V9r/vmi5+j+v52rf+BAf16oxcXvtm27N7Vk1JrNUsRIuO85W26rV+mrZZZlWoLPQBli5AOfsMGsa4KRlNII2KdyZkO6gcHdUBa/ePOjGMsgK52Oq4F278zMF4/9QWWeVek1dUY9E1IB2JLMfFLWe2/Su2o3rDw0ftYvffzDp/mn4sqf8e+bSB8z8u9ryN/w9GF/+l0hl729QSwMEFAACAAgARr5oVJNoQH6HAQAA2QQAACQAAAB2aWRlb2xlY3R1cmUvaHRtbF9za2luX3NldHRpbmdzLmpzb26VlM2OgjAQx+8+hWGvHnYtYthbWSBush8m+gJFRm0stCnFaIzvvhRRKZbsbnuhM79p5z90ehoMq+GsnOHr8FR/1+u1XitZwuhu21ps3GITFpu02A7atiasgNp2HjWpiE4ue3YNNjjWwVJakIRBGpRK8Vw7nacJ9tAUO20RfA+yjcTxWzRxDeQoQDKa7xrACwJ33AZyLjPC2puEKPRCv83oYxaMpvBBCxUxyCBXF3bsezgw9hNkA8Hm4kX1MLyMHBOyarKJQuy/hF1/JamJf3nW0/BzUYo5yYHdzpgibCq6MzMgKc0bMMZ6tsECGKwUpN//kHeN+TNfYQmRc53TTNfxXUEWVBXYSF7mafNnxxPP6w3TEUs4qK/6T/WKsURoYdeLocdv/KIR11TWQxj1xlxZm57HW1bochWfRO5AFn0pqSqFPnlqW2ZJTijrv1uKZlDddOhm4yIXm02hOGeKii5o2fICLm+JRVM9TUQEvGqeqgjyYUMfxW7sGJ2uOp3OLI/J3nwjBucfUEsDBBQAAgAIAEa+aFS8fTX3SgAAAEkAAAAfAAAAdmlkZW9sZWN0dXJlL2xvY2FsX3NldHRpbmdzLnhtbLOxr8jNUShLLSrOzM+zVTLUM1BSSM1Lzk/JzEu3VQoNcdO1UFIoLknMS0nMyc9LtVXKy1dSsLfjssnJT07MCU4tKQEqLNa34wIAUEsBAgAAFAACAAgARL5oVDIbuiL5AwAA4A4AABgAAAAAAAAAAQAAAAAAAAAAAG5vbmUvY29tbW9uX21lc3NhZ2VzLmxuZ1BLAQIAABQAAgAIAES+aFQVHmAbowAAAH8BAAApAAAAAAAAAAEAAAAAAC8EAABub25lL3BsYXliYWNrX2FuZF9uYXZpZ2F0aW9uX3NldHRpbmdzLnhtbFBLAQIAABQAAgAIAES+aFQfVIpqMAMAAMcOAAAiAAAAAAAAAAEAAAAAABkFAABub25lL2ZsYXNoX3B1Ymxpc2hpbmdfc2V0dGluZ3MueG1sUEsBAgAAFAACAAgARL5oVHFXlJ0VAQAA0QIAABwAAAAAAAAAAQAAAAAAiQgAAG5vbmUvZmxhc2hfc2tpbl9zZXR0aW5ncy54bWxQSwECAAAUAAIACABEvmhU15twlisDAABvDgAAIQAAAAAAAAABAAAAAADYCQAAbm9uZS9odG1sX3B1Ymxpc2hpbmdfc2V0dGluZ3MueG1sUEsBAgAAFAACAAgARL5oVI5z9vpqAAAA5QAAABwAAAAAAAAAAQAAAAAAQg0AAG5vbmUvaHRtbF9za2luX3NldHRpbmdzLmpzb25QSwECAAAUAAIACABEvmhUvH0190oAAABJAAAAFwAAAAAAAAABAAAAAADmDQAAbm9uZS9sb2NhbF9zZXR0aW5ncy54bWxQSwECAAAUAAIACABqdWNU7gPNTEkDAADjCQAAFAAAAAAAAAABAAAAAABlDgAAdW5pdmVyc2FsL3BsYXllci54bWxQSwECAAAUAAIACADjdnlUBqKuqXIGAAAmGQAAHQAAAAAAAAABAAAAAADgEQAAdW5pdmVyc2FsL2NvbW1vbl9tZXNzYWdlcy5sbmdQSwECAAAUAAIACADjdnlUFR5gG6MAAAB/AQAALgAAAAAAAAABAAAAAACNGAAAdW5pdmVyc2FsL3BsYXliYWNrX2FuZF9uYXZpZ2F0aW9uX3NldHRpbmdzLnhtbFBLAQIAABQAAgAIAON2eVRZgY6BUQQAANwVAAAnAAAAAAAAAAEAAAAAAHwZAAB1bml2ZXJzYWwvZmxhc2hfcHVibGlzaGluZ19zZXR0aW5ncy54bWxQSwECAAAUAAIACADjdnlUrzuViogDAADhDAAAIQAAAAAAAAABAAAAAAASHgAAdW5pdmVyc2FsL2ZsYXNoX3NraW5fc2V0dGluZ3MueG1sUEsBAgAAFAACAAgA43Z5VJFKGs9MBAAAZhUAACYAAAAAAAAAAQAAAAAA2SEAAHVuaXZlcnNhbC9odG1sX3B1Ymxpc2hpbmdfc2V0dGluZ3MueG1sUEsBAgAAFAACAAgA43Z5VPantXTDAQAAjAYAACEAAAAAAAAAAQAAAAAAaSYAAHVuaXZlcnNhbC9odG1sX3NraW5fc2V0dGluZ3MuanNvblBLAQIAABQAAgAIAON2eVSUE7MiaQAAAG4AAAAcAAAAAAAAAAEAAAAAAGsoAAB1bml2ZXJzYWwvbG9jYWxfc2V0dGluZ3MueG1sUEsBAgAAFAACAAgA43Z5VDTUue2PEwAA2jkAABcAAAAAAAAAAAAAAAAADikAAHVuaXZlcnNhbC91bml2ZXJzYWwucG5nUEsBAgAAFAACAAgA43Z5VDqd53BLAAAAawAAABsAAAAAAAAAAQAAAAAA0jwAAHVuaXZlcnNhbC91bml2ZXJzYWwucG5nLnhtbFBLAQIAABQAAgAIAEa+aFT2sQ5CowUAAKUVAAAgAAAAAAAAAAEAAAAAAFY9AAB2aWRlb2xlY3R1cmUvY29tbW9uX21lc3NhZ2VzLmxuZ1BLAQIAABQAAgAIAEa+aFQVHmAbowAAAH8BAAAxAAAAAAAAAAEAAAAAADdDAAB2aWRlb2xlY3R1cmUvcGxheWJhY2tfYW5kX25hdmlnYXRpb25fc2V0dGluZ3MueG1sUEsBAgAAFAACAAgARr5oVKeK7jYMBQAA5RkAACoAAAAAAAAAAQAAAAAAKUQAAHZpZGVvbGVjdHVyZS9mbGFzaF9wdWJsaXNoaW5nX3NldHRpbmdzLnhtbFBLAQIAABQAAgAIAEa+aFSPdlX+bwIAAIcIAAAkAAAAAAAAAAEAAAAAAH1JAAB2aWRlb2xlY3R1cmUvZmxhc2hfc2tpbl9zZXR0aW5ncy54bWxQSwECAAAUAAIACABGvmhUfJ+ECgIFAABdGQAAKQAAAAAAAAABAAAAAAAuTAAAdmlkZW9sZWN0dXJlL2h0bWxfcHVibGlzaGluZ19zZXR0aW5ncy54bWxQSwECAAAUAAIACABGvmhUk2hAfocBAADZBAAAJAAAAAAAAAABAAAAAAB3UQAAdmlkZW9sZWN0dXJlL2h0bWxfc2tpbl9zZXR0aW5ncy5qc29uUEsBAgAAFAACAAgARr5oVLx9NfdKAAAASQAAAB8AAAAAAAAAAQAAAAAAQFMAAHZpZGVvbGVjdHVyZS9sb2NhbF9zZXR0aW5ncy54bWxQSwUGAAAAABgAGABqBwAAx1MAAAAA"/>
  <p:tag name="ISPRING_SCORM_ENDPOINT" val="&lt;endpoint&gt;&lt;enable&gt;0&lt;/enable&gt;&lt;lrs&gt;http://&lt;/lrs&gt;&lt;auth&gt;0&lt;/auth&gt;&lt;login&gt;&lt;/login&gt;&lt;password&gt;&lt;/password&gt;&lt;key&gt;&lt;/key&gt;&lt;name&gt;&lt;/name&gt;&lt;email&gt;&lt;/email&gt;&lt;/endpoint&gt;&#10;"/>
  <p:tag name="ISPRING_PUBLISH_SETTINGS" val="{&quot;commonSettings&quot;:{&quot;webSettings&quot;:{&quot;useMobileViewer&quot;:&quot;T_FALSE&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100,&quot;videoQuality&quot;:100},&quot;secondsOnEachSlide&quot;:5,&quot;hostingSettings&quot;:{&quot;description&quot;:&quot;In this video, you will learn how creating outputs helps visualize and analyze the data available within DHIS2. \r\nKey concepts:\r\n- Data visualization\r\n- Data analysis\r\n- Pivot tables\r\n- Charts\r\n- Maps\r\n- Reports &quot;,&quot;category&quot;:&quot;27&quot;,&quot;permission&quot;:2},&quot;videoScale&quot;:150},&quot;ispringOnlineSettings&quot;:{&quot;onlineDestinationFolderId&quot;:&quot;1&quot;},&quot;cloudSettings&quot;:{&quot;onlineDestinationFolderId&quot;:&quot;0&quot;},&quot;publishDestination&quot;:&quot;ISPRING_STUDIO&quot;,&quot;wordSettings&quot;:{&quot;printCopies&quot;:1},&quot;studioSettings&quot;:{&quot;onlineDestinationPath&quot;:&quot;Learning Content/Data Analysis in DHIS2/2.2.3 Creating a pivot table - Options and disaggregations&quot;,&quot;onlineDestinationFolderId&quot;:&quot;25c0049e-4594-11ec-b9cc-5a7d4034bb1e&quot;,&quot;onlineDestinationUrl&quot;:&quot;dhis2-academy.ispring.com&quot;,&quot;uploadSources&quot;:true}}"/>
  <p:tag name="ISPRING_SCORM_RATE_QUIZZES" val="0"/>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3.019"/>
  <p:tag name="ISPRING_SLIDE_ID_2" val="{BA56501D-25BB-4823-ACA2-6E9CED76473A}"/>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21F033A7-289A-4895-86B4-841D44AC4409}:275"/>
  <p:tag name="ISPRING_SLIDE_INDENT_LEVEL" val="0"/>
  <p:tag name="ISPRING_SLIDE_ID_2" val="{7D7E57D9-2F03-4296-A4FA-32EEA0346F41}"/>
  <p:tag name="GENSWF_ADVANCE_TIME" val="36.768"/>
  <p:tag name="TIMING" val="|1.889|9.101|2.515|4.668|3.19|1.683|2.633"/>
</p:tagLst>
</file>

<file path=ppt/tags/tag4.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E9477E4-E1A0-4958-84C3-E00EA75BD245}:307"/>
  <p:tag name="ISPRING_SLIDE_ID_2" val="{5A55BF17-D768-4BA4-A155-E67CAE3BD802}"/>
  <p:tag name="GENSWF_ADVANCE_TIME" val="126.000"/>
</p:tagLst>
</file>

<file path=ppt/tags/tag5.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4D4B566C-F828-4208-8211-1F7DC3158E1C}:302"/>
  <p:tag name="ISPRING_SLIDE_ID_2" val="{E0E81D82-7BAD-4F3F-8D17-18E86AC38C6C}"/>
  <p:tag name="GENSWF_ADVANCE_TIME" val="18.000"/>
  <p:tag name="TIMING" val="|1.466|2.298|2.116|2.993|4.608"/>
</p:tagLst>
</file>

<file path=ppt/tags/tag6.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ISPRING_SLIDE_ID_2" val="{A31BE033-F369-4260-8510-F6F627BC1B3F}"/>
  <p:tag name="GENSWF_ADVANCE_TIME" val="14.966"/>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Presentation1" id="{318247F5-C6FF-419F-B255-C3AC207D0A01}" vid="{01F9063B-DB9C-4E46-B9C9-16BDB238799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 </Template>
  <TotalTime>6112</TotalTime>
  <Words>490</Words>
  <Application>Microsoft Macintosh PowerPoint</Application>
  <PresentationFormat>Widescreen</PresentationFormat>
  <Paragraphs>37</Paragraphs>
  <Slides>5</Slides>
  <Notes>5</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vt:i4>
      </vt:variant>
    </vt:vector>
  </HeadingPairs>
  <TitlesOfParts>
    <vt:vector size="11" baseType="lpstr">
      <vt:lpstr>Arial</vt:lpstr>
      <vt:lpstr>Calibri</vt:lpstr>
      <vt:lpstr>Lato</vt:lpstr>
      <vt:lpstr>Rubik</vt:lpstr>
      <vt:lpstr>Rubik Medium</vt:lpstr>
      <vt:lpstr>DHIS2 Online Academy</vt:lpstr>
      <vt:lpstr>PowerPoint Presentation</vt:lpstr>
      <vt:lpstr>PowerPoint Presentation</vt:lpstr>
      <vt:lpstr>PowerPoint Presentation</vt:lpstr>
      <vt:lpstr>Summary </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2.2.3 Creating a pivot table - Options and disaggregations</dc:title>
  <dc:subject>elearning</dc:subject>
  <dc:creator>Alejandra Avila</dc:creator>
  <cp:lastModifiedBy>Simona Sekerova</cp:lastModifiedBy>
  <cp:revision>376</cp:revision>
  <cp:lastPrinted>2021-06-09T13:32:46Z</cp:lastPrinted>
  <dcterms:created xsi:type="dcterms:W3CDTF">2021-02-03T12:41:27Z</dcterms:created>
  <dcterms:modified xsi:type="dcterms:W3CDTF">2023-09-18T07:57:44Z</dcterms:modified>
</cp:coreProperties>
</file>